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56" r:id="rId4"/>
    <p:sldId id="257" r:id="rId5"/>
    <p:sldId id="258" r:id="rId6"/>
    <p:sldId id="259" r:id="rId7"/>
  </p:sldIdLst>
  <p:sldSz cx="9144000" cy="6858000" type="screen4x3"/>
  <p:notesSz cx="6858000" cy="9144000"/>
  <p:custDataLst>
    <p:tags r:id="rId11"/>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4" userDrawn="1">
          <p15:clr>
            <a:srgbClr val="A4A3A4"/>
          </p15:clr>
        </p15:guide>
        <p15:guide id="2" pos="28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109" d="100"/>
          <a:sy n="109" d="100"/>
        </p:scale>
        <p:origin x="1674" y="96"/>
      </p:cViewPr>
      <p:guideLst>
        <p:guide orient="horz" pos="2164"/>
        <p:guide pos="28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1" Type="http://schemas.openxmlformats.org/officeDocument/2006/relationships/tags" Target="tags/tag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57200" y="1600200"/>
            <a:ext cx="4032504" cy="4525963"/>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54296" y="1600200"/>
            <a:ext cx="4032504" cy="4525963"/>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57200" y="1600200"/>
            <a:ext cx="4032504" cy="4525963"/>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54296" y="1600200"/>
            <a:ext cx="4032504" cy="4525963"/>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noProof="1"/>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noProof="1"/>
            </a:lvl1pPr>
          </a:lstStyle>
          <a:p>
            <a:pPr marL="0" marR="0" lvl="0" indent="0" algn="r" defTabSz="914400" rtl="0" eaLnBrk="1" fontAlgn="base" latinLnBrk="0" hangingPunct="1">
              <a:lnSpc>
                <a:spcPct val="100000"/>
              </a:lnSpc>
              <a:spcBef>
                <a:spcPct val="0"/>
              </a:spcBef>
              <a:spcAft>
                <a:spcPct val="0"/>
              </a:spcAft>
              <a:buClrTx/>
              <a:buSzTx/>
              <a:buFontTx/>
              <a:buNone/>
              <a:defRPr/>
            </a:pPr>
            <a:fld id="{5322C988-F6DD-4384-8E94-C95CBC3826DB}"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lvl="1" indent="-285750" algn="l" rtl="0" fontAlgn="base">
        <a:spcBef>
          <a:spcPct val="20000"/>
        </a:spcBef>
        <a:spcAft>
          <a:spcPct val="0"/>
        </a:spcAft>
        <a:buChar char="–"/>
        <a:defRPr sz="2800" kern="1200">
          <a:solidFill>
            <a:schemeClr val="tx1"/>
          </a:solidFill>
          <a:latin typeface="+mn-lt"/>
          <a:ea typeface="+mn-ea"/>
          <a:cs typeface="+mn-cs"/>
        </a:defRPr>
      </a:lvl2pPr>
      <a:lvl3pPr marL="1143000" lvl="2" indent="-228600" algn="l" rtl="0" fontAlgn="base">
        <a:spcBef>
          <a:spcPct val="20000"/>
        </a:spcBef>
        <a:spcAft>
          <a:spcPct val="0"/>
        </a:spcAft>
        <a:buChar char="•"/>
        <a:defRPr sz="2400" kern="1200">
          <a:solidFill>
            <a:schemeClr val="tx1"/>
          </a:solidFill>
          <a:latin typeface="+mn-lt"/>
          <a:ea typeface="+mn-ea"/>
          <a:cs typeface="+mn-cs"/>
        </a:defRPr>
      </a:lvl3pPr>
      <a:lvl4pPr marL="1600200" lvl="3" indent="-228600" algn="l" rtl="0" fontAlgn="base">
        <a:spcBef>
          <a:spcPct val="20000"/>
        </a:spcBef>
        <a:spcAft>
          <a:spcPct val="0"/>
        </a:spcAft>
        <a:buChar char="–"/>
        <a:defRPr sz="2000" kern="1200">
          <a:solidFill>
            <a:schemeClr val="tx1"/>
          </a:solidFill>
          <a:latin typeface="+mn-lt"/>
          <a:ea typeface="+mn-ea"/>
          <a:cs typeface="+mn-cs"/>
        </a:defRPr>
      </a:lvl4pPr>
      <a:lvl5pPr marL="2057400" lvl="4" indent="-228600" algn="l" rtl="0" fontAlgn="base">
        <a:spcBef>
          <a:spcPct val="20000"/>
        </a:spcBef>
        <a:spcAft>
          <a:spcPct val="0"/>
        </a:spcAft>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51" name="文本占位符 1026"/>
          <p:cNvSpPr>
            <a:spLocks noGrp="1"/>
          </p:cNvSpPr>
          <p:nvPr>
            <p:ph type="body"/>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noProof="1"/>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noProof="1"/>
            </a:lvl1pPr>
          </a:lstStyle>
          <a:p>
            <a:pPr marL="0" marR="0" lvl="0" indent="0" algn="r" defTabSz="914400" rtl="0" eaLnBrk="1" fontAlgn="base" latinLnBrk="0" hangingPunct="1">
              <a:lnSpc>
                <a:spcPct val="100000"/>
              </a:lnSpc>
              <a:spcBef>
                <a:spcPct val="0"/>
              </a:spcBef>
              <a:spcAft>
                <a:spcPct val="0"/>
              </a:spcAft>
              <a:buClrTx/>
              <a:buSzTx/>
              <a:buFontTx/>
              <a:buNone/>
              <a:defRPr/>
            </a:pPr>
            <a:fld id="{A11AC0E2-3DC1-4D15-9558-D91FEB696215}" type="slidenum">
              <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lvl="1" indent="-285750" algn="l" rtl="0" fontAlgn="base">
        <a:spcBef>
          <a:spcPct val="20000"/>
        </a:spcBef>
        <a:spcAft>
          <a:spcPct val="0"/>
        </a:spcAft>
        <a:buChar char="–"/>
        <a:defRPr sz="2800" kern="1200">
          <a:solidFill>
            <a:schemeClr val="tx1"/>
          </a:solidFill>
          <a:latin typeface="+mn-lt"/>
          <a:ea typeface="+mn-ea"/>
          <a:cs typeface="+mn-cs"/>
        </a:defRPr>
      </a:lvl2pPr>
      <a:lvl3pPr marL="1143000" lvl="2" indent="-228600" algn="l" rtl="0" fontAlgn="base">
        <a:spcBef>
          <a:spcPct val="20000"/>
        </a:spcBef>
        <a:spcAft>
          <a:spcPct val="0"/>
        </a:spcAft>
        <a:buChar char="•"/>
        <a:defRPr sz="2400" kern="1200">
          <a:solidFill>
            <a:schemeClr val="tx1"/>
          </a:solidFill>
          <a:latin typeface="+mn-lt"/>
          <a:ea typeface="+mn-ea"/>
          <a:cs typeface="+mn-cs"/>
        </a:defRPr>
      </a:lvl3pPr>
      <a:lvl4pPr marL="1600200" lvl="3" indent="-228600" algn="l" rtl="0" fontAlgn="base">
        <a:spcBef>
          <a:spcPct val="20000"/>
        </a:spcBef>
        <a:spcAft>
          <a:spcPct val="0"/>
        </a:spcAft>
        <a:buChar char="–"/>
        <a:defRPr sz="2000" kern="1200">
          <a:solidFill>
            <a:schemeClr val="tx1"/>
          </a:solidFill>
          <a:latin typeface="+mn-lt"/>
          <a:ea typeface="+mn-ea"/>
          <a:cs typeface="+mn-cs"/>
        </a:defRPr>
      </a:lvl4pPr>
      <a:lvl5pPr marL="2057400" lvl="4" indent="-228600" algn="l" rtl="0" fontAlgn="base">
        <a:spcBef>
          <a:spcPct val="20000"/>
        </a:spcBef>
        <a:spcAft>
          <a:spcPct val="0"/>
        </a:spcAft>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标题 3073"/>
          <p:cNvSpPr>
            <a:spLocks noGrp="1"/>
          </p:cNvSpPr>
          <p:nvPr>
            <p:ph type="ctrTitle"/>
          </p:nvPr>
        </p:nvSpPr>
        <p:spPr>
          <a:xfrm>
            <a:off x="617538" y="2387600"/>
            <a:ext cx="1857375" cy="3035300"/>
          </a:xfrm>
        </p:spPr>
        <p:txBody>
          <a:bodyPr vert="horz" wrap="square" lIns="91440" tIns="45720" rIns="91440" bIns="45720" anchor="ctr" anchorCtr="0"/>
          <a:p>
            <a:pPr algn="l" eaLnBrk="1" hangingPunct="1">
              <a:buClrTx/>
              <a:buSzTx/>
              <a:buFontTx/>
            </a:pPr>
            <a:r>
              <a:rPr lang="zh-CN" altLang="zh-CN" sz="1400" b="1" kern="1200" dirty="0">
                <a:latin typeface="仿宋" panose="02010609060101010101" pitchFamily="49" charset="-122"/>
                <a:ea typeface="仿宋" panose="02010609060101010101" pitchFamily="49" charset="-122"/>
                <a:cs typeface="+mj-cs"/>
              </a:rPr>
              <a:t>线上提交结项材料</a:t>
            </a:r>
            <a:br>
              <a:rPr lang="zh-CN" altLang="zh-CN" sz="1400" b="1" kern="1200" dirty="0">
                <a:latin typeface="仿宋_GB2312" charset="-122"/>
                <a:ea typeface="仿宋_GB2312" charset="-122"/>
                <a:cs typeface="+mj-cs"/>
              </a:rPr>
            </a:br>
            <a:br>
              <a:rPr lang="zh-CN" altLang="zh-CN" sz="1400" b="1" kern="1200" dirty="0">
                <a:latin typeface="仿宋_GB2312" charset="-122"/>
                <a:ea typeface="仿宋_GB2312" charset="-122"/>
                <a:cs typeface="+mj-cs"/>
              </a:rPr>
            </a:br>
            <a:r>
              <a:rPr lang="zh-CN" altLang="zh-CN" sz="1400" b="1" kern="1200" dirty="0">
                <a:latin typeface="仿宋_GB2312" charset="-122"/>
                <a:ea typeface="仿宋_GB2312" charset="-122"/>
                <a:cs typeface="+mj-cs"/>
              </a:rPr>
              <a:t>项目负责人登录社科网</a:t>
            </a:r>
            <a:r>
              <a:rPr lang="en-US" altLang="zh-CN" sz="1400" b="1" kern="1200" dirty="0">
                <a:latin typeface="仿宋_GB2312" charset="-122"/>
                <a:ea typeface="仿宋_GB2312" charset="-122"/>
                <a:cs typeface="+mj-cs"/>
              </a:rPr>
              <a:t>“</a:t>
            </a:r>
            <a:r>
              <a:rPr lang="zh-CN" altLang="en-US" sz="1400" b="1" kern="1200" dirty="0">
                <a:latin typeface="仿宋_GB2312" charset="-122"/>
                <a:ea typeface="仿宋_GB2312" charset="-122"/>
                <a:cs typeface="+mj-cs"/>
              </a:rPr>
              <a:t>项目中后期管理系统</a:t>
            </a:r>
            <a:r>
              <a:rPr lang="en-US" altLang="zh-CN" sz="1400" b="1" kern="1200" dirty="0">
                <a:latin typeface="仿宋_GB2312" charset="-122"/>
                <a:ea typeface="仿宋_GB2312" charset="-122"/>
                <a:cs typeface="+mj-cs"/>
              </a:rPr>
              <a:t>”</a:t>
            </a:r>
            <a:r>
              <a:rPr lang="zh-CN" altLang="en-US" sz="1400" b="1" kern="1200" dirty="0">
                <a:latin typeface="仿宋_GB2312" charset="-122"/>
                <a:ea typeface="仿宋_GB2312" charset="-122"/>
                <a:cs typeface="+mj-cs"/>
              </a:rPr>
              <a:t>，按系统提示与要求，在线填报相关模板文件，上传成果电子版附件后，可由系统生成终结报告书</a:t>
            </a:r>
            <a:r>
              <a:rPr lang="en-US" altLang="zh-CN" sz="1400" b="1" kern="1200" dirty="0">
                <a:latin typeface="仿宋_GB2312" charset="-122"/>
                <a:ea typeface="仿宋_GB2312" charset="-122"/>
                <a:cs typeface="+mj-cs"/>
              </a:rPr>
              <a:t>PDF</a:t>
            </a:r>
            <a:r>
              <a:rPr lang="zh-CN" altLang="en-US" sz="1400" b="1" kern="1200" dirty="0">
                <a:latin typeface="仿宋_GB2312" charset="-122"/>
                <a:ea typeface="仿宋_GB2312" charset="-122"/>
                <a:cs typeface="+mj-cs"/>
              </a:rPr>
              <a:t>文件。</a:t>
            </a:r>
            <a:endParaRPr lang="zh-CN" altLang="en-US" sz="1400" kern="1200" dirty="0">
              <a:latin typeface="仿宋_GB2312" charset="-122"/>
              <a:ea typeface="仿宋_GB2312" charset="-122"/>
              <a:cs typeface="+mj-cs"/>
            </a:endParaRPr>
          </a:p>
        </p:txBody>
      </p:sp>
      <p:sp>
        <p:nvSpPr>
          <p:cNvPr id="3075" name="副标题 3074"/>
          <p:cNvSpPr>
            <a:spLocks noGrp="1"/>
          </p:cNvSpPr>
          <p:nvPr>
            <p:ph type="subTitle" idx="1"/>
          </p:nvPr>
        </p:nvSpPr>
        <p:spPr>
          <a:xfrm>
            <a:off x="3135630" y="1555750"/>
            <a:ext cx="2527300" cy="5006340"/>
          </a:xfrm>
        </p:spPr>
        <p:txBody>
          <a:bodyPr vert="horz" wrap="square" lIns="91440" tIns="45720" rIns="91440" bIns="45720" anchor="t" anchorCtr="0"/>
          <a:p>
            <a:pPr algn="l" eaLnBrk="1" hangingPunct="1">
              <a:buClrTx/>
              <a:buSzTx/>
              <a:buFontTx/>
            </a:pPr>
            <a:r>
              <a:rPr lang="zh-CN" altLang="zh-CN" sz="1400" b="1" kern="1200" dirty="0">
                <a:latin typeface="黑体" panose="02010609060101010101" charset="-122"/>
                <a:ea typeface="黑体" panose="02010609060101010101" charset="-122"/>
                <a:cs typeface="黑体" panose="02010609060101010101" charset="-122"/>
              </a:rPr>
              <a:t>请提交纸质结项材料至行政楼</a:t>
            </a:r>
            <a:r>
              <a:rPr lang="en-US" altLang="zh-CN" sz="1400" b="1" kern="1200" dirty="0">
                <a:latin typeface="黑体" panose="02010609060101010101" charset="-122"/>
                <a:ea typeface="黑体" panose="02010609060101010101" charset="-122"/>
                <a:cs typeface="黑体" panose="02010609060101010101" charset="-122"/>
              </a:rPr>
              <a:t>304</a:t>
            </a:r>
            <a:r>
              <a:rPr lang="zh-CN" altLang="en-US" sz="1400" b="1" kern="1200" dirty="0">
                <a:latin typeface="黑体" panose="02010609060101010101" charset="-122"/>
                <a:ea typeface="黑体" panose="02010609060101010101" charset="-122"/>
                <a:cs typeface="黑体" panose="02010609060101010101" charset="-122"/>
              </a:rPr>
              <a:t>室：</a:t>
            </a:r>
            <a:br>
              <a:rPr lang="zh-CN" altLang="zh-CN" sz="1400" b="1" kern="1200" dirty="0">
                <a:latin typeface="仿宋_GB2312" charset="-122"/>
                <a:ea typeface="仿宋_GB2312" charset="-122"/>
                <a:cs typeface="+mn-cs"/>
              </a:rPr>
            </a:br>
            <a:r>
              <a:rPr lang="zh-CN" altLang="zh-CN" sz="1400" b="1" kern="1200" dirty="0">
                <a:latin typeface="微软雅黑" panose="020B0503020204020204" pitchFamily="34" charset="-122"/>
                <a:ea typeface="微软雅黑" panose="020B0503020204020204" pitchFamily="34" charset="-122"/>
                <a:cs typeface="+mn-cs"/>
              </a:rPr>
              <a:t>①</a:t>
            </a:r>
            <a:r>
              <a:rPr lang="zh-CN" altLang="zh-CN" sz="1400" b="1" kern="1200" dirty="0">
                <a:latin typeface="仿宋_GB2312" charset="-122"/>
                <a:ea typeface="仿宋_GB2312" charset="-122"/>
                <a:cs typeface="+mn-cs"/>
              </a:rPr>
              <a:t>项目《终结报告书》纸质版</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份</a:t>
            </a:r>
            <a:r>
              <a:rPr lang="zh-CN" altLang="en-US" sz="1400" kern="1200" dirty="0">
                <a:latin typeface="仿宋_GB2312" charset="-122"/>
                <a:ea typeface="仿宋_GB2312" charset="-122"/>
                <a:cs typeface="+mn-cs"/>
              </a:rPr>
              <a:t>（到财务处核对项目经费支出后，请财务处领导签字、加盖财务处公章）</a:t>
            </a:r>
            <a:r>
              <a:rPr lang="zh-CN" altLang="en-US" sz="1400" b="1" kern="1200" dirty="0">
                <a:latin typeface="仿宋_GB2312" charset="-122"/>
                <a:ea typeface="仿宋_GB2312" charset="-122"/>
                <a:cs typeface="+mn-cs"/>
              </a:rPr>
              <a:t>及电子版（在线填写后的下载版）；</a:t>
            </a:r>
            <a:endParaRPr lang="zh-CN" altLang="en-US" sz="1400" b="1" kern="1200" dirty="0">
              <a:latin typeface="仿宋_GB2312" charset="-122"/>
              <a:ea typeface="仿宋_GB2312" charset="-122"/>
              <a:cs typeface="+mn-cs"/>
            </a:endParaRPr>
          </a:p>
          <a:p>
            <a:pPr algn="l" eaLnBrk="1" hangingPunct="1">
              <a:buClrTx/>
              <a:buSzTx/>
              <a:buFontTx/>
            </a:pPr>
            <a:r>
              <a:rPr lang="zh-CN" altLang="en-US" sz="1400" kern="1200" dirty="0">
                <a:latin typeface="仿宋_GB2312" charset="-122"/>
                <a:ea typeface="仿宋_GB2312" charset="-122"/>
                <a:cs typeface="+mn-cs"/>
              </a:rPr>
              <a:t>符合免予鉴定的有关证明材料附于其后装订；</a:t>
            </a:r>
            <a:endParaRPr lang="zh-CN" altLang="en-US" sz="1400" kern="1200" dirty="0">
              <a:latin typeface="仿宋_GB2312" charset="-122"/>
              <a:ea typeface="仿宋_GB2312" charset="-122"/>
              <a:cs typeface="+mn-cs"/>
            </a:endParaRPr>
          </a:p>
          <a:p>
            <a:pPr algn="l" eaLnBrk="1" hangingPunct="1">
              <a:buClrTx/>
              <a:buSzTx/>
              <a:buFontTx/>
            </a:pPr>
            <a:r>
              <a:rPr lang="zh-CN" altLang="zh-CN" sz="1400" b="1" dirty="0">
                <a:latin typeface="微软雅黑" panose="020B0503020204020204" pitchFamily="34" charset="-122"/>
                <a:ea typeface="微软雅黑" panose="020B0503020204020204" pitchFamily="34" charset="-122"/>
                <a:sym typeface="+mn-ea"/>
              </a:rPr>
              <a:t>②</a:t>
            </a:r>
            <a:r>
              <a:rPr lang="zh-CN" altLang="zh-CN" sz="1400" b="1" dirty="0">
                <a:latin typeface="仿宋_GB2312" charset="-122"/>
                <a:ea typeface="仿宋_GB2312" charset="-122"/>
                <a:sym typeface="+mn-ea"/>
              </a:rPr>
              <a:t>财务明细账原件</a:t>
            </a:r>
            <a:r>
              <a:rPr lang="en-US" altLang="zh-CN" sz="1400" b="1" dirty="0">
                <a:latin typeface="仿宋_GB2312" charset="-122"/>
                <a:ea typeface="仿宋_GB2312" charset="-122"/>
                <a:sym typeface="+mn-ea"/>
              </a:rPr>
              <a:t>1</a:t>
            </a:r>
            <a:r>
              <a:rPr lang="zh-CN" altLang="en-US" sz="1400" b="1" dirty="0">
                <a:latin typeface="仿宋_GB2312" charset="-122"/>
                <a:ea typeface="仿宋_GB2312" charset="-122"/>
                <a:sym typeface="+mn-ea"/>
              </a:rPr>
              <a:t>份</a:t>
            </a:r>
            <a:r>
              <a:rPr lang="zh-CN" altLang="zh-CN" sz="1400" dirty="0">
                <a:latin typeface="仿宋_GB2312" charset="-122"/>
                <a:ea typeface="仿宋_GB2312" charset="-122"/>
                <a:sym typeface="+mn-ea"/>
              </a:rPr>
              <a:t>（财务系统导出的经费支出明细清单，打印后，加盖财务公章，</a:t>
            </a:r>
            <a:r>
              <a:rPr lang="zh-CN" altLang="zh-CN" sz="1400" dirty="0">
                <a:latin typeface="仿宋_GB2312" charset="-122"/>
                <a:ea typeface="仿宋_GB2312" charset="-122"/>
                <a:sym typeface="+mn-ea"/>
              </a:rPr>
              <a:t>电子扫描版上传至系统，纸质版随结项材料一并提交</a:t>
            </a:r>
            <a:r>
              <a:rPr lang="zh-CN" altLang="zh-CN" sz="1400" dirty="0">
                <a:latin typeface="仿宋_GB2312" charset="-122"/>
                <a:ea typeface="仿宋_GB2312" charset="-122"/>
                <a:sym typeface="+mn-ea"/>
              </a:rPr>
              <a:t>）；</a:t>
            </a:r>
            <a:endParaRPr lang="zh-CN" altLang="zh-CN" sz="1400" dirty="0">
              <a:latin typeface="仿宋_GB2312" charset="-122"/>
              <a:ea typeface="仿宋_GB2312" charset="-122"/>
              <a:sym typeface="+mn-ea"/>
            </a:endParaRPr>
          </a:p>
          <a:p>
            <a:pPr algn="l" eaLnBrk="1" hangingPunct="1">
              <a:buClrTx/>
              <a:buSzTx/>
              <a:buFontTx/>
            </a:pPr>
            <a:r>
              <a:rPr lang="zh-CN" altLang="zh-CN" sz="1400" b="1" dirty="0">
                <a:latin typeface="微软雅黑" panose="020B0503020204020204" pitchFamily="34" charset="-122"/>
                <a:ea typeface="微软雅黑" panose="020B0503020204020204" pitchFamily="34" charset="-122"/>
                <a:sym typeface="+mn-ea"/>
              </a:rPr>
              <a:t>③</a:t>
            </a:r>
            <a:r>
              <a:rPr lang="zh-CN" altLang="zh-CN" sz="1400" b="1" kern="1200" dirty="0">
                <a:latin typeface="仿宋_GB2312" charset="-122"/>
                <a:ea typeface="仿宋_GB2312" charset="-122"/>
                <a:cs typeface="+mn-cs"/>
              </a:rPr>
              <a:t>项目成果原件</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套</a:t>
            </a:r>
            <a:r>
              <a:rPr lang="zh-CN" altLang="en-US" sz="1400" kern="1200" dirty="0">
                <a:latin typeface="仿宋_GB2312" charset="-122"/>
                <a:ea typeface="仿宋_GB2312" charset="-122"/>
                <a:cs typeface="+mn-cs"/>
              </a:rPr>
              <a:t>（著作、研究咨询报告）</a:t>
            </a:r>
            <a:r>
              <a:rPr lang="zh-CN" altLang="en-US" sz="1400" b="1" kern="1200" dirty="0">
                <a:latin typeface="仿宋_GB2312" charset="-122"/>
                <a:ea typeface="仿宋_GB2312" charset="-122"/>
                <a:cs typeface="+mn-cs"/>
              </a:rPr>
              <a:t>或项目成果复印件</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套</a:t>
            </a:r>
            <a:r>
              <a:rPr lang="zh-CN" altLang="en-US" sz="1400" kern="1200" dirty="0">
                <a:latin typeface="仿宋_GB2312" charset="-122"/>
                <a:ea typeface="仿宋_GB2312" charset="-122"/>
                <a:cs typeface="+mn-cs"/>
              </a:rPr>
              <a:t>（论文成果，装订成册，加彩页封面）；</a:t>
            </a:r>
            <a:endParaRPr lang="zh-CN" altLang="zh-CN" sz="1400" kern="1200" dirty="0">
              <a:latin typeface="微软雅黑" panose="020B0503020204020204" pitchFamily="34" charset="-122"/>
              <a:ea typeface="微软雅黑" panose="020B0503020204020204" pitchFamily="34" charset="-122"/>
              <a:cs typeface="+mn-cs"/>
            </a:endParaRPr>
          </a:p>
          <a:p>
            <a:pPr algn="l" eaLnBrk="1" hangingPunct="1">
              <a:buClrTx/>
              <a:buSzTx/>
              <a:buFontTx/>
            </a:pPr>
            <a:r>
              <a:rPr lang="zh-CN" altLang="zh-CN" sz="1400" b="1" kern="1200" dirty="0">
                <a:latin typeface="微软雅黑" panose="020B0503020204020204" pitchFamily="34" charset="-122"/>
                <a:ea typeface="微软雅黑" panose="020B0503020204020204" pitchFamily="34" charset="-122"/>
                <a:cs typeface="+mn-cs"/>
              </a:rPr>
              <a:t>④</a:t>
            </a:r>
            <a:r>
              <a:rPr lang="zh-CN" altLang="zh-CN" sz="1400" b="1" dirty="0">
                <a:latin typeface="仿宋_GB2312" charset="-122"/>
                <a:ea typeface="仿宋_GB2312" charset="-122"/>
                <a:sym typeface="+mn-ea"/>
              </a:rPr>
              <a:t>项目《申请评审书》</a:t>
            </a:r>
            <a:r>
              <a:rPr lang="en-US" altLang="zh-CN" sz="1400" b="1" dirty="0">
                <a:latin typeface="仿宋_GB2312" charset="-122"/>
                <a:ea typeface="仿宋_GB2312" charset="-122"/>
                <a:sym typeface="+mn-ea"/>
              </a:rPr>
              <a:t>1</a:t>
            </a:r>
            <a:r>
              <a:rPr lang="zh-CN" altLang="en-US" sz="1400" b="1" dirty="0">
                <a:latin typeface="仿宋_GB2312" charset="-122"/>
                <a:ea typeface="仿宋_GB2312" charset="-122"/>
                <a:sym typeface="+mn-ea"/>
              </a:rPr>
              <a:t>份，</a:t>
            </a:r>
            <a:r>
              <a:rPr lang="zh-CN" altLang="en-US" sz="1400" dirty="0">
                <a:latin typeface="仿宋_GB2312" charset="-122"/>
                <a:ea typeface="仿宋_GB2312" charset="-122"/>
                <a:sym typeface="+mn-ea"/>
              </a:rPr>
              <a:t>立项当年的申请书最终版，打印后签字（课题负责人、成员）</a:t>
            </a:r>
            <a:r>
              <a:rPr lang="zh-CN" altLang="en-US" sz="1400" dirty="0">
                <a:latin typeface="仿宋_GB2312" charset="-122"/>
                <a:ea typeface="仿宋_GB2312" charset="-122"/>
                <a:sym typeface="+mn-ea"/>
              </a:rPr>
              <a:t>。</a:t>
            </a:r>
            <a:endParaRPr lang="zh-CN" altLang="zh-CN" sz="1400" kern="1200" dirty="0">
              <a:latin typeface="+mn-lt"/>
              <a:ea typeface="+mn-ea"/>
              <a:cs typeface="+mn-cs"/>
            </a:endParaRPr>
          </a:p>
        </p:txBody>
      </p:sp>
      <p:sp>
        <p:nvSpPr>
          <p:cNvPr id="2" name="文本框 1"/>
          <p:cNvSpPr txBox="1"/>
          <p:nvPr/>
        </p:nvSpPr>
        <p:spPr>
          <a:xfrm>
            <a:off x="926465" y="630555"/>
            <a:ext cx="7245985" cy="953135"/>
          </a:xfrm>
          <a:prstGeom prst="rect">
            <a:avLst/>
          </a:prstGeom>
          <a:noFill/>
        </p:spPr>
        <p:txBody>
          <a:bodyPr>
            <a:spAutoFit/>
          </a:bodyPr>
          <a:lstStyle/>
          <a:p>
            <a:pPr marR="0" algn="ctr" defTabSz="914400" eaLnBrk="1" hangingPunct="1">
              <a:buClrTx/>
              <a:buSzTx/>
              <a:buFontTx/>
              <a:buNone/>
              <a:defRPr/>
            </a:pPr>
            <a:r>
              <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rPr>
              <a:t>教育部人文社会科学研究项目结项流程图</a:t>
            </a:r>
            <a:endPar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endParaRPr>
          </a:p>
          <a:p>
            <a:pPr marR="0" algn="ctr" defTabSz="914400" eaLnBrk="1" hangingPunct="1">
              <a:buClrTx/>
              <a:buSzTx/>
              <a:buFontTx/>
              <a:buNone/>
              <a:defRPr/>
            </a:pPr>
            <a:r>
              <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rPr>
              <a:t>（免予鉴定结项用）</a:t>
            </a:r>
            <a:endPar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endParaRPr>
          </a:p>
        </p:txBody>
      </p:sp>
      <p:sp>
        <p:nvSpPr>
          <p:cNvPr id="3077" name="文本框 2"/>
          <p:cNvSpPr txBox="1"/>
          <p:nvPr/>
        </p:nvSpPr>
        <p:spPr>
          <a:xfrm>
            <a:off x="2316163" y="2298700"/>
            <a:ext cx="949325" cy="1938338"/>
          </a:xfrm>
          <a:prstGeom prst="rect">
            <a:avLst/>
          </a:prstGeom>
          <a:noFill/>
          <a:ln w="9525">
            <a:noFill/>
          </a:ln>
        </p:spPr>
        <p:txBody>
          <a:bodyPr>
            <a:spAutoFit/>
          </a:bodyPr>
          <a:p>
            <a:pPr eaLnBrk="1" hangingPunct="1"/>
            <a:r>
              <a:rPr lang="en-US" altLang="zh-CN" sz="6000" dirty="0">
                <a:latin typeface="Arial" panose="020B0604020202020204" pitchFamily="34" charset="0"/>
              </a:rPr>
              <a:t> </a:t>
            </a:r>
            <a:r>
              <a:rPr lang="zh-CN" altLang="en-US" sz="6000" dirty="0">
                <a:latin typeface="Arial" panose="020B0604020202020204" pitchFamily="34" charset="0"/>
              </a:rPr>
              <a:t>→</a:t>
            </a:r>
            <a:endParaRPr lang="zh-CN" altLang="en-US" sz="6000" dirty="0">
              <a:latin typeface="Arial" panose="020B0604020202020204" pitchFamily="34" charset="0"/>
            </a:endParaRPr>
          </a:p>
        </p:txBody>
      </p:sp>
      <p:sp>
        <p:nvSpPr>
          <p:cNvPr id="3078" name="文本框 3"/>
          <p:cNvSpPr txBox="1"/>
          <p:nvPr/>
        </p:nvSpPr>
        <p:spPr>
          <a:xfrm>
            <a:off x="5778500" y="3222625"/>
            <a:ext cx="869950" cy="1014413"/>
          </a:xfrm>
          <a:prstGeom prst="rect">
            <a:avLst/>
          </a:prstGeom>
          <a:noFill/>
          <a:ln w="9525">
            <a:noFill/>
          </a:ln>
        </p:spPr>
        <p:txBody>
          <a:bodyPr>
            <a:spAutoFit/>
          </a:bodyPr>
          <a:p>
            <a:pPr eaLnBrk="1" hangingPunct="1"/>
            <a:r>
              <a:rPr lang="zh-CN" altLang="en-US" sz="6000" dirty="0">
                <a:latin typeface="Arial" panose="020B0604020202020204" pitchFamily="34" charset="0"/>
              </a:rPr>
              <a:t>→</a:t>
            </a:r>
            <a:endParaRPr lang="zh-CN" altLang="en-US" sz="6000" dirty="0">
              <a:latin typeface="Arial" panose="020B0604020202020204" pitchFamily="34" charset="0"/>
            </a:endParaRPr>
          </a:p>
        </p:txBody>
      </p:sp>
      <p:sp>
        <p:nvSpPr>
          <p:cNvPr id="3079" name="文本框 4"/>
          <p:cNvSpPr txBox="1"/>
          <p:nvPr/>
        </p:nvSpPr>
        <p:spPr>
          <a:xfrm>
            <a:off x="6764655" y="2725420"/>
            <a:ext cx="1718945" cy="2235200"/>
          </a:xfrm>
          <a:prstGeom prst="rect">
            <a:avLst/>
          </a:prstGeom>
          <a:noFill/>
          <a:ln w="9525">
            <a:noFill/>
          </a:ln>
        </p:spPr>
        <p:txBody>
          <a:bodyPr>
            <a:noAutofit/>
          </a:bodyPr>
          <a:p>
            <a:pPr eaLnBrk="1" hangingPunct="1"/>
            <a:r>
              <a:rPr lang="zh-CN" altLang="zh-CN" sz="1400" b="1" dirty="0">
                <a:latin typeface="仿宋" panose="02010609060101010101" pitchFamily="49" charset="-122"/>
                <a:ea typeface="仿宋" panose="02010609060101010101" pitchFamily="49" charset="-122"/>
              </a:rPr>
              <a:t>学校社会科学处</a:t>
            </a:r>
            <a:endParaRPr lang="zh-CN" altLang="zh-CN" sz="1400" b="1" dirty="0">
              <a:latin typeface="仿宋" panose="02010609060101010101" pitchFamily="49" charset="-122"/>
              <a:ea typeface="仿宋" panose="02010609060101010101" pitchFamily="49" charset="-122"/>
            </a:endParaRPr>
          </a:p>
          <a:p>
            <a:pPr eaLnBrk="1" hangingPunct="1"/>
            <a:r>
              <a:rPr lang="zh-CN" altLang="zh-CN" sz="1400" dirty="0">
                <a:latin typeface="仿宋" panose="02010609060101010101" pitchFamily="49" charset="-122"/>
                <a:ea typeface="仿宋" panose="02010609060101010101" pitchFamily="49" charset="-122"/>
              </a:rPr>
              <a:t>审核盖章</a:t>
            </a:r>
            <a:endParaRPr lang="zh-CN" altLang="zh-CN" sz="1400" dirty="0">
              <a:latin typeface="仿宋" panose="02010609060101010101" pitchFamily="49" charset="-122"/>
              <a:ea typeface="仿宋" panose="02010609060101010101" pitchFamily="49" charset="-122"/>
            </a:endParaRPr>
          </a:p>
          <a:p>
            <a:pPr eaLnBrk="1" hangingPunct="1"/>
            <a:endParaRPr lang="zh-CN" altLang="zh-CN" sz="1400" dirty="0">
              <a:latin typeface="仿宋" panose="02010609060101010101" pitchFamily="49" charset="-122"/>
              <a:ea typeface="仿宋" panose="02010609060101010101" pitchFamily="49" charset="-122"/>
            </a:endParaRPr>
          </a:p>
          <a:p>
            <a:pPr eaLnBrk="1" hangingPunct="1"/>
            <a:r>
              <a:rPr lang="zh-CN" altLang="zh-CN" sz="1400" b="1" dirty="0">
                <a:latin typeface="仿宋" panose="02010609060101010101" pitchFamily="49" charset="-122"/>
                <a:ea typeface="仿宋" panose="02010609060101010101" pitchFamily="49" charset="-122"/>
              </a:rPr>
              <a:t>社会科学处报江苏省教育厅</a:t>
            </a:r>
            <a:r>
              <a:rPr lang="zh-CN" altLang="zh-CN" sz="1400" dirty="0">
                <a:latin typeface="仿宋" panose="02010609060101010101" pitchFamily="49" charset="-122"/>
                <a:ea typeface="仿宋" panose="02010609060101010101" pitchFamily="49" charset="-122"/>
              </a:rPr>
              <a:t>审核盖章</a:t>
            </a:r>
            <a:endParaRPr lang="zh-CN" altLang="zh-CN" sz="1400" dirty="0">
              <a:latin typeface="仿宋" panose="02010609060101010101" pitchFamily="49" charset="-122"/>
              <a:ea typeface="仿宋" panose="02010609060101010101" pitchFamily="49" charset="-122"/>
            </a:endParaRPr>
          </a:p>
          <a:p>
            <a:pPr eaLnBrk="1" hangingPunct="1"/>
            <a:endParaRPr lang="zh-CN" altLang="zh-CN" sz="1400" b="1" dirty="0">
              <a:latin typeface="仿宋" panose="02010609060101010101" pitchFamily="49" charset="-122"/>
              <a:ea typeface="仿宋" panose="02010609060101010101" pitchFamily="49" charset="-122"/>
            </a:endParaRPr>
          </a:p>
          <a:p>
            <a:pPr eaLnBrk="1" hangingPunct="1"/>
            <a:r>
              <a:rPr lang="zh-CN" altLang="zh-CN" sz="1400" b="1" dirty="0">
                <a:latin typeface="仿宋" panose="02010609060101010101" pitchFamily="49" charset="-122"/>
                <a:ea typeface="仿宋" panose="02010609060101010101" pitchFamily="49" charset="-122"/>
              </a:rPr>
              <a:t>教育部社科司</a:t>
            </a:r>
            <a:endParaRPr lang="zh-CN" altLang="zh-CN" sz="1400" b="1" dirty="0">
              <a:latin typeface="仿宋" panose="02010609060101010101" pitchFamily="49" charset="-122"/>
              <a:ea typeface="仿宋" panose="02010609060101010101" pitchFamily="49" charset="-122"/>
            </a:endParaRPr>
          </a:p>
          <a:p>
            <a:pPr eaLnBrk="1" hangingPunct="1"/>
            <a:r>
              <a:rPr lang="zh-CN" altLang="zh-CN" sz="1400" dirty="0">
                <a:latin typeface="仿宋" panose="02010609060101010101" pitchFamily="49" charset="-122"/>
                <a:ea typeface="仿宋" panose="02010609060101010101" pitchFamily="49" charset="-122"/>
              </a:rPr>
              <a:t>审核办理结项</a:t>
            </a:r>
            <a:endParaRPr lang="zh-CN" altLang="zh-CN" sz="1400" dirty="0">
              <a:latin typeface="仿宋" panose="02010609060101010101" pitchFamily="49" charset="-122"/>
              <a:ea typeface="仿宋" panose="02010609060101010101" pitchFamily="49" charset="-122"/>
            </a:endParaRPr>
          </a:p>
          <a:p>
            <a:pPr eaLnBrk="1" hangingPunct="1"/>
            <a:endParaRPr lang="zh-CN" altLang="zh-CN" sz="1400" dirty="0">
              <a:latin typeface="仿宋" panose="02010609060101010101" pitchFamily="49" charset="-122"/>
              <a:ea typeface="仿宋" panose="02010609060101010101"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标题 3073"/>
          <p:cNvSpPr>
            <a:spLocks noGrp="1"/>
          </p:cNvSpPr>
          <p:nvPr>
            <p:ph type="ctrTitle"/>
          </p:nvPr>
        </p:nvSpPr>
        <p:spPr>
          <a:xfrm>
            <a:off x="617538" y="2387600"/>
            <a:ext cx="1857375" cy="3035300"/>
          </a:xfrm>
        </p:spPr>
        <p:txBody>
          <a:bodyPr vert="horz" wrap="square" lIns="91440" tIns="45720" rIns="91440" bIns="45720" anchor="ctr" anchorCtr="0"/>
          <a:p>
            <a:pPr algn="l" eaLnBrk="1" hangingPunct="1">
              <a:buClrTx/>
              <a:buSzTx/>
              <a:buFontTx/>
            </a:pPr>
            <a:r>
              <a:rPr lang="zh-CN" altLang="zh-CN" sz="1400" b="1" kern="1200" dirty="0">
                <a:latin typeface="仿宋" panose="02010609060101010101" pitchFamily="49" charset="-122"/>
                <a:ea typeface="仿宋" panose="02010609060101010101" pitchFamily="49" charset="-122"/>
                <a:cs typeface="+mj-cs"/>
              </a:rPr>
              <a:t>线上提交结项材料</a:t>
            </a:r>
            <a:br>
              <a:rPr lang="zh-CN" altLang="zh-CN" sz="1400" b="1" kern="1200" dirty="0">
                <a:latin typeface="仿宋_GB2312" charset="-122"/>
                <a:ea typeface="仿宋_GB2312" charset="-122"/>
                <a:cs typeface="+mj-cs"/>
              </a:rPr>
            </a:br>
            <a:br>
              <a:rPr lang="zh-CN" altLang="zh-CN" sz="1400" b="1" kern="1200" dirty="0">
                <a:latin typeface="仿宋_GB2312" charset="-122"/>
                <a:ea typeface="仿宋_GB2312" charset="-122"/>
                <a:cs typeface="+mj-cs"/>
              </a:rPr>
            </a:br>
            <a:r>
              <a:rPr lang="zh-CN" altLang="zh-CN" sz="1400" b="1" kern="1200" dirty="0">
                <a:latin typeface="仿宋_GB2312" charset="-122"/>
                <a:ea typeface="仿宋_GB2312" charset="-122"/>
                <a:cs typeface="+mj-cs"/>
              </a:rPr>
              <a:t>项目负责人登录社科网</a:t>
            </a:r>
            <a:r>
              <a:rPr lang="en-US" altLang="zh-CN" sz="1400" b="1" kern="1200" dirty="0">
                <a:latin typeface="仿宋_GB2312" charset="-122"/>
                <a:ea typeface="仿宋_GB2312" charset="-122"/>
                <a:cs typeface="+mj-cs"/>
              </a:rPr>
              <a:t>“</a:t>
            </a:r>
            <a:r>
              <a:rPr lang="zh-CN" altLang="en-US" sz="1400" b="1" kern="1200" dirty="0">
                <a:latin typeface="仿宋_GB2312" charset="-122"/>
                <a:ea typeface="仿宋_GB2312" charset="-122"/>
                <a:cs typeface="+mj-cs"/>
              </a:rPr>
              <a:t>项目中后期管理系统</a:t>
            </a:r>
            <a:r>
              <a:rPr lang="en-US" altLang="zh-CN" sz="1400" b="1" kern="1200" dirty="0">
                <a:latin typeface="仿宋_GB2312" charset="-122"/>
                <a:ea typeface="仿宋_GB2312" charset="-122"/>
                <a:cs typeface="+mj-cs"/>
              </a:rPr>
              <a:t>”</a:t>
            </a:r>
            <a:r>
              <a:rPr lang="zh-CN" altLang="en-US" sz="1400" b="1" kern="1200" dirty="0">
                <a:latin typeface="仿宋_GB2312" charset="-122"/>
                <a:ea typeface="仿宋_GB2312" charset="-122"/>
                <a:cs typeface="+mj-cs"/>
              </a:rPr>
              <a:t>，按系统提示与要求，在线填报相关模板文件，上传成果电子版附件后，可由系统生成终结报告书</a:t>
            </a:r>
            <a:r>
              <a:rPr lang="en-US" altLang="zh-CN" sz="1400" b="1" kern="1200" dirty="0">
                <a:latin typeface="仿宋_GB2312" charset="-122"/>
                <a:ea typeface="仿宋_GB2312" charset="-122"/>
                <a:cs typeface="+mj-cs"/>
              </a:rPr>
              <a:t>PDF</a:t>
            </a:r>
            <a:r>
              <a:rPr lang="zh-CN" altLang="en-US" sz="1400" b="1" kern="1200" dirty="0">
                <a:latin typeface="仿宋_GB2312" charset="-122"/>
                <a:ea typeface="仿宋_GB2312" charset="-122"/>
                <a:cs typeface="+mj-cs"/>
              </a:rPr>
              <a:t>文件。</a:t>
            </a:r>
            <a:endParaRPr lang="zh-CN" altLang="en-US" sz="1400" kern="1200" dirty="0">
              <a:latin typeface="仿宋_GB2312" charset="-122"/>
              <a:ea typeface="仿宋_GB2312" charset="-122"/>
              <a:cs typeface="+mj-cs"/>
            </a:endParaRPr>
          </a:p>
        </p:txBody>
      </p:sp>
      <p:sp>
        <p:nvSpPr>
          <p:cNvPr id="4099" name="副标题 3074"/>
          <p:cNvSpPr>
            <a:spLocks noGrp="1"/>
          </p:cNvSpPr>
          <p:nvPr>
            <p:ph type="subTitle" idx="1"/>
          </p:nvPr>
        </p:nvSpPr>
        <p:spPr>
          <a:xfrm>
            <a:off x="3135630" y="1492885"/>
            <a:ext cx="2764155" cy="5161280"/>
          </a:xfrm>
        </p:spPr>
        <p:txBody>
          <a:bodyPr vert="horz" wrap="square" lIns="91440" tIns="45720" rIns="91440" bIns="45720" anchor="t" anchorCtr="0"/>
          <a:p>
            <a:pPr algn="l" eaLnBrk="1" hangingPunct="1">
              <a:buClrTx/>
              <a:buSzTx/>
              <a:buFontTx/>
            </a:pPr>
            <a:r>
              <a:rPr lang="zh-CN" altLang="zh-CN" sz="1400" b="1" kern="1200" dirty="0">
                <a:latin typeface="黑体" panose="02010609060101010101" charset="-122"/>
                <a:ea typeface="黑体" panose="02010609060101010101" charset="-122"/>
                <a:cs typeface="黑体" panose="02010609060101010101" charset="-122"/>
              </a:rPr>
              <a:t>请提交纸质结项材料至行政楼</a:t>
            </a:r>
            <a:r>
              <a:rPr lang="en-US" altLang="zh-CN" sz="1400" b="1" kern="1200" dirty="0">
                <a:latin typeface="黑体" panose="02010609060101010101" charset="-122"/>
                <a:ea typeface="黑体" panose="02010609060101010101" charset="-122"/>
                <a:cs typeface="黑体" panose="02010609060101010101" charset="-122"/>
              </a:rPr>
              <a:t>304</a:t>
            </a:r>
            <a:r>
              <a:rPr lang="zh-CN" altLang="en-US" sz="1400" b="1" kern="1200" dirty="0">
                <a:latin typeface="黑体" panose="02010609060101010101" charset="-122"/>
                <a:ea typeface="黑体" panose="02010609060101010101" charset="-122"/>
                <a:cs typeface="黑体" panose="02010609060101010101" charset="-122"/>
              </a:rPr>
              <a:t>室</a:t>
            </a:r>
            <a:br>
              <a:rPr lang="zh-CN" altLang="zh-CN" sz="1400" b="1" kern="1200" dirty="0">
                <a:latin typeface="黑体" panose="02010609060101010101" charset="-122"/>
                <a:ea typeface="黑体" panose="02010609060101010101" charset="-122"/>
                <a:cs typeface="黑体" panose="02010609060101010101" charset="-122"/>
              </a:rPr>
            </a:br>
            <a:r>
              <a:rPr lang="zh-CN" altLang="zh-CN" sz="1400" b="1" kern="1200" dirty="0">
                <a:latin typeface="微软雅黑" panose="020B0503020204020204" pitchFamily="34" charset="-122"/>
                <a:ea typeface="微软雅黑" panose="020B0503020204020204" pitchFamily="34" charset="-122"/>
                <a:cs typeface="+mn-cs"/>
              </a:rPr>
              <a:t>①</a:t>
            </a:r>
            <a:r>
              <a:rPr lang="zh-CN" altLang="zh-CN" sz="1400" b="1" kern="1200" dirty="0">
                <a:latin typeface="仿宋_GB2312" charset="-122"/>
                <a:ea typeface="仿宋_GB2312" charset="-122"/>
                <a:cs typeface="+mn-cs"/>
              </a:rPr>
              <a:t>项目《终结报告书》纸质版</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份</a:t>
            </a:r>
            <a:r>
              <a:rPr lang="zh-CN" altLang="en-US" sz="1400" kern="1200" dirty="0">
                <a:latin typeface="仿宋_GB2312" charset="-122"/>
                <a:ea typeface="仿宋_GB2312" charset="-122"/>
                <a:cs typeface="+mn-cs"/>
              </a:rPr>
              <a:t>（到财务处核对项目经费支出后，请财务处领导签字、加盖财务处公章）</a:t>
            </a:r>
            <a:r>
              <a:rPr lang="zh-CN" altLang="en-US" sz="1400" b="1" kern="1200" dirty="0">
                <a:latin typeface="仿宋_GB2312" charset="-122"/>
                <a:ea typeface="仿宋_GB2312" charset="-122"/>
                <a:cs typeface="+mn-cs"/>
              </a:rPr>
              <a:t>及电子版（</a:t>
            </a:r>
            <a:r>
              <a:rPr lang="en-US" altLang="zh-CN" sz="1400" b="1" kern="1200" dirty="0">
                <a:latin typeface="仿宋_GB2312" charset="-122"/>
                <a:ea typeface="仿宋_GB2312" charset="-122"/>
                <a:cs typeface="+mn-cs"/>
              </a:rPr>
              <a:t>Word</a:t>
            </a:r>
            <a:r>
              <a:rPr lang="zh-CN" altLang="en-US" sz="1400" b="1" kern="1200" dirty="0">
                <a:latin typeface="仿宋_GB2312" charset="-122"/>
                <a:ea typeface="仿宋_GB2312" charset="-122"/>
                <a:cs typeface="+mn-cs"/>
              </a:rPr>
              <a:t>格式）；</a:t>
            </a:r>
            <a:endParaRPr lang="zh-CN" altLang="en-US" sz="1400" b="1" kern="1200" dirty="0">
              <a:latin typeface="仿宋_GB2312" charset="-122"/>
              <a:ea typeface="仿宋_GB2312" charset="-122"/>
              <a:cs typeface="+mn-cs"/>
            </a:endParaRPr>
          </a:p>
          <a:p>
            <a:pPr algn="l" eaLnBrk="1" hangingPunct="1">
              <a:buClrTx/>
              <a:buSzTx/>
              <a:buFontTx/>
            </a:pPr>
            <a:r>
              <a:rPr lang="zh-CN" altLang="zh-CN" sz="1400" b="1" dirty="0">
                <a:latin typeface="微软雅黑" panose="020B0503020204020204" pitchFamily="34" charset="-122"/>
                <a:ea typeface="微软雅黑" panose="020B0503020204020204" pitchFamily="34" charset="-122"/>
                <a:sym typeface="+mn-ea"/>
              </a:rPr>
              <a:t>②</a:t>
            </a:r>
            <a:r>
              <a:rPr lang="zh-CN" altLang="zh-CN" sz="1400" b="1" kern="1200" dirty="0">
                <a:latin typeface="仿宋_GB2312" charset="-122"/>
                <a:ea typeface="仿宋_GB2312" charset="-122"/>
                <a:cs typeface="+mn-cs"/>
              </a:rPr>
              <a:t>财务明细账原件</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份</a:t>
            </a:r>
            <a:r>
              <a:rPr lang="zh-CN" altLang="zh-CN" sz="1400" kern="1200" dirty="0">
                <a:latin typeface="仿宋_GB2312" charset="-122"/>
                <a:ea typeface="仿宋_GB2312" charset="-122"/>
                <a:cs typeface="+mn-cs"/>
              </a:rPr>
              <a:t>（财务系统导出的经费支出明细清单，打印后，加盖财务公章，电子版上传至系统，纸质版随结项材料一并提交）；</a:t>
            </a:r>
            <a:endParaRPr lang="zh-CN" altLang="zh-CN" sz="1400" kern="1200" dirty="0">
              <a:latin typeface="仿宋_GB2312" charset="-122"/>
              <a:ea typeface="仿宋_GB2312" charset="-122"/>
              <a:cs typeface="+mn-cs"/>
            </a:endParaRPr>
          </a:p>
          <a:p>
            <a:pPr algn="l" eaLnBrk="1" hangingPunct="1">
              <a:buClrTx/>
              <a:buSzTx/>
              <a:buFontTx/>
            </a:pPr>
            <a:r>
              <a:rPr lang="zh-CN" altLang="zh-CN" sz="1400" b="1" dirty="0">
                <a:latin typeface="微软雅黑" panose="020B0503020204020204" pitchFamily="34" charset="-122"/>
                <a:ea typeface="微软雅黑" panose="020B0503020204020204" pitchFamily="34" charset="-122"/>
                <a:sym typeface="+mn-ea"/>
              </a:rPr>
              <a:t>③</a:t>
            </a:r>
            <a:r>
              <a:rPr lang="zh-CN" altLang="zh-CN" sz="1400" b="1" kern="1200" dirty="0">
                <a:latin typeface="仿宋_GB2312" charset="-122"/>
                <a:ea typeface="仿宋_GB2312" charset="-122"/>
                <a:cs typeface="+mn-cs"/>
              </a:rPr>
              <a:t>项目成果原件</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套</a:t>
            </a:r>
            <a:r>
              <a:rPr lang="zh-CN" altLang="en-US" sz="1400" kern="1200" dirty="0">
                <a:latin typeface="仿宋_GB2312" charset="-122"/>
                <a:ea typeface="仿宋_GB2312" charset="-122"/>
                <a:cs typeface="+mn-cs"/>
              </a:rPr>
              <a:t>（著作、研究咨询报告）</a:t>
            </a:r>
            <a:r>
              <a:rPr lang="zh-CN" altLang="en-US" sz="1400" b="1" kern="1200" dirty="0">
                <a:latin typeface="仿宋_GB2312" charset="-122"/>
                <a:ea typeface="仿宋_GB2312" charset="-122"/>
                <a:cs typeface="+mn-cs"/>
              </a:rPr>
              <a:t>或项目成果复印件</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套</a:t>
            </a:r>
            <a:r>
              <a:rPr lang="zh-CN" altLang="en-US" sz="1400" kern="1200" dirty="0">
                <a:latin typeface="仿宋_GB2312" charset="-122"/>
                <a:ea typeface="仿宋_GB2312" charset="-122"/>
                <a:cs typeface="+mn-cs"/>
              </a:rPr>
              <a:t>（论文成果，装订成册，加彩页封面）；</a:t>
            </a:r>
            <a:endParaRPr lang="zh-CN" altLang="zh-CN" sz="1400" kern="1200" dirty="0">
              <a:latin typeface="微软雅黑" panose="020B0503020204020204" pitchFamily="34" charset="-122"/>
              <a:ea typeface="微软雅黑" panose="020B0503020204020204" pitchFamily="34" charset="-122"/>
              <a:cs typeface="+mn-cs"/>
            </a:endParaRPr>
          </a:p>
          <a:p>
            <a:pPr algn="l" eaLnBrk="1" hangingPunct="1">
              <a:buClrTx/>
              <a:buSzTx/>
              <a:buFontTx/>
            </a:pPr>
            <a:r>
              <a:rPr lang="zh-CN" altLang="zh-CN" sz="1400" b="1" dirty="0">
                <a:latin typeface="微软雅黑" panose="020B0503020204020204" pitchFamily="34" charset="-122"/>
                <a:ea typeface="微软雅黑" panose="020B0503020204020204" pitchFamily="34" charset="-122"/>
                <a:sym typeface="+mn-ea"/>
              </a:rPr>
              <a:t>④</a:t>
            </a:r>
            <a:r>
              <a:rPr lang="zh-CN" altLang="zh-CN" sz="1400" b="1" dirty="0">
                <a:latin typeface="仿宋_GB2312" charset="-122"/>
                <a:ea typeface="仿宋_GB2312" charset="-122"/>
                <a:sym typeface="+mn-ea"/>
              </a:rPr>
              <a:t>项目《申请评审书》</a:t>
            </a:r>
            <a:r>
              <a:rPr lang="en-US" altLang="zh-CN" sz="1400" b="1" dirty="0">
                <a:latin typeface="仿宋_GB2312" charset="-122"/>
                <a:ea typeface="仿宋_GB2312" charset="-122"/>
                <a:sym typeface="+mn-ea"/>
              </a:rPr>
              <a:t>1</a:t>
            </a:r>
            <a:r>
              <a:rPr lang="zh-CN" altLang="en-US" sz="1400" b="1" dirty="0">
                <a:latin typeface="仿宋_GB2312" charset="-122"/>
                <a:ea typeface="仿宋_GB2312" charset="-122"/>
                <a:sym typeface="+mn-ea"/>
              </a:rPr>
              <a:t>份，</a:t>
            </a:r>
            <a:r>
              <a:rPr lang="zh-CN" altLang="en-US" sz="1400" dirty="0">
                <a:latin typeface="仿宋_GB2312" charset="-122"/>
                <a:ea typeface="仿宋_GB2312" charset="-122"/>
                <a:sym typeface="+mn-ea"/>
              </a:rPr>
              <a:t>立项当年的申请书最终版，打印后签字（课题负责人、成员）</a:t>
            </a:r>
            <a:r>
              <a:rPr lang="zh-CN" altLang="en-US" sz="1400" kern="1200" dirty="0">
                <a:latin typeface="仿宋_GB2312" charset="-122"/>
                <a:ea typeface="仿宋_GB2312" charset="-122"/>
                <a:cs typeface="+mn-cs"/>
              </a:rPr>
              <a:t>；</a:t>
            </a:r>
            <a:endParaRPr lang="zh-CN" altLang="en-US" sz="1400" kern="1200" dirty="0">
              <a:latin typeface="仿宋_GB2312" charset="-122"/>
              <a:ea typeface="仿宋_GB2312" charset="-122"/>
              <a:cs typeface="+mn-cs"/>
            </a:endParaRPr>
          </a:p>
          <a:p>
            <a:pPr algn="l" eaLnBrk="1" hangingPunct="1">
              <a:buClrTx/>
              <a:buSzTx/>
              <a:buFontTx/>
            </a:pPr>
            <a:r>
              <a:rPr lang="zh-CN" altLang="zh-CN" sz="1400" b="1" kern="1200" dirty="0">
                <a:latin typeface="微软雅黑" panose="020B0503020204020204" pitchFamily="34" charset="-122"/>
                <a:ea typeface="微软雅黑" panose="020B0503020204020204" pitchFamily="34" charset="-122"/>
                <a:cs typeface="+mn-cs"/>
              </a:rPr>
              <a:t>⑤</a:t>
            </a:r>
            <a:r>
              <a:rPr lang="zh-CN" altLang="zh-CN" sz="1400" b="1" kern="1200" dirty="0">
                <a:latin typeface="仿宋_GB2312" charset="-122"/>
                <a:ea typeface="仿宋_GB2312" charset="-122"/>
                <a:cs typeface="+mn-cs"/>
              </a:rPr>
              <a:t>《鉴定意见书（汇总用）》原件</a:t>
            </a:r>
            <a:r>
              <a:rPr lang="en-US" altLang="zh-CN" sz="1400" b="1" kern="1200" dirty="0">
                <a:latin typeface="仿宋_GB2312" charset="-122"/>
                <a:ea typeface="仿宋_GB2312" charset="-122"/>
                <a:cs typeface="+mn-cs"/>
              </a:rPr>
              <a:t>1</a:t>
            </a:r>
            <a:r>
              <a:rPr lang="zh-CN" altLang="en-US" sz="1400" b="1" kern="1200" dirty="0">
                <a:latin typeface="仿宋_GB2312" charset="-122"/>
                <a:ea typeface="仿宋_GB2312" charset="-122"/>
                <a:cs typeface="+mn-cs"/>
              </a:rPr>
              <a:t>份及电子版</a:t>
            </a:r>
            <a:r>
              <a:rPr lang="zh-CN" altLang="en-US" sz="1400" b="1" kern="1200" dirty="0">
                <a:latin typeface="仿宋_GB2312" charset="-122"/>
                <a:ea typeface="仿宋_GB2312" charset="-122"/>
                <a:cs typeface="+mn-cs"/>
                <a:sym typeface="宋体" panose="02010600030101010101" pitchFamily="2" charset="-122"/>
              </a:rPr>
              <a:t>（</a:t>
            </a:r>
            <a:r>
              <a:rPr lang="en-US" altLang="zh-CN" sz="1400" b="1" kern="1200" dirty="0">
                <a:latin typeface="仿宋_GB2312" charset="-122"/>
                <a:ea typeface="仿宋_GB2312" charset="-122"/>
                <a:cs typeface="+mn-cs"/>
                <a:sym typeface="宋体" panose="02010600030101010101" pitchFamily="2" charset="-122"/>
              </a:rPr>
              <a:t>Word</a:t>
            </a:r>
            <a:r>
              <a:rPr lang="zh-CN" altLang="en-US" sz="1400" b="1" kern="1200" dirty="0">
                <a:latin typeface="仿宋_GB2312" charset="-122"/>
                <a:ea typeface="仿宋_GB2312" charset="-122"/>
                <a:cs typeface="+mn-cs"/>
                <a:sym typeface="宋体" panose="02010600030101010101" pitchFamily="2" charset="-122"/>
              </a:rPr>
              <a:t>格式），</a:t>
            </a:r>
            <a:r>
              <a:rPr lang="zh-CN" altLang="zh-CN" sz="1400" b="1" kern="1200" dirty="0">
                <a:latin typeface="仿宋_GB2312" charset="-122"/>
                <a:ea typeface="仿宋_GB2312" charset="-122"/>
                <a:cs typeface="+mn-cs"/>
              </a:rPr>
              <a:t>《鉴定意见书（个人用）》附于其后装订。</a:t>
            </a:r>
            <a:endParaRPr lang="zh-CN" altLang="zh-CN" sz="1400" b="1" kern="1200" dirty="0">
              <a:latin typeface="微软雅黑" panose="020B0503020204020204" pitchFamily="34" charset="-122"/>
              <a:ea typeface="微软雅黑" panose="020B0503020204020204" pitchFamily="34" charset="-122"/>
              <a:cs typeface="+mn-cs"/>
            </a:endParaRPr>
          </a:p>
          <a:p>
            <a:pPr eaLnBrk="1" hangingPunct="1">
              <a:buClrTx/>
              <a:buSzTx/>
              <a:buFontTx/>
            </a:pPr>
            <a:endParaRPr lang="zh-CN" altLang="zh-CN" sz="1400" kern="1200" dirty="0">
              <a:latin typeface="+mn-lt"/>
              <a:ea typeface="+mn-ea"/>
              <a:cs typeface="+mn-cs"/>
            </a:endParaRPr>
          </a:p>
        </p:txBody>
      </p:sp>
      <p:sp>
        <p:nvSpPr>
          <p:cNvPr id="2" name="文本框 1"/>
          <p:cNvSpPr txBox="1"/>
          <p:nvPr/>
        </p:nvSpPr>
        <p:spPr>
          <a:xfrm>
            <a:off x="926465" y="630555"/>
            <a:ext cx="7245985" cy="953135"/>
          </a:xfrm>
          <a:prstGeom prst="rect">
            <a:avLst/>
          </a:prstGeom>
          <a:noFill/>
        </p:spPr>
        <p:txBody>
          <a:bodyPr>
            <a:spAutoFit/>
          </a:bodyPr>
          <a:lstStyle/>
          <a:p>
            <a:pPr marR="0" algn="ctr" defTabSz="914400" eaLnBrk="1" hangingPunct="1">
              <a:buClrTx/>
              <a:buSzTx/>
              <a:buFontTx/>
              <a:buNone/>
              <a:defRPr/>
            </a:pPr>
            <a:r>
              <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rPr>
              <a:t>教育部人文社会科学研究项目结项流程图</a:t>
            </a:r>
            <a:endPar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endParaRPr>
          </a:p>
          <a:p>
            <a:pPr marR="0" algn="ctr" defTabSz="914400" eaLnBrk="1" hangingPunct="1">
              <a:buClrTx/>
              <a:buSzTx/>
              <a:buFontTx/>
              <a:buNone/>
              <a:defRPr/>
            </a:pPr>
            <a:r>
              <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rPr>
              <a:t>（通讯评审结项用）</a:t>
            </a:r>
            <a:endParaRPr kumimoji="0" lang="zh-CN" altLang="en-US" sz="28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endParaRPr>
          </a:p>
        </p:txBody>
      </p:sp>
      <p:sp>
        <p:nvSpPr>
          <p:cNvPr id="4101" name="文本框 2"/>
          <p:cNvSpPr txBox="1"/>
          <p:nvPr/>
        </p:nvSpPr>
        <p:spPr>
          <a:xfrm>
            <a:off x="2316163" y="2298700"/>
            <a:ext cx="949325" cy="1938338"/>
          </a:xfrm>
          <a:prstGeom prst="rect">
            <a:avLst/>
          </a:prstGeom>
          <a:noFill/>
          <a:ln w="9525">
            <a:noFill/>
          </a:ln>
        </p:spPr>
        <p:txBody>
          <a:bodyPr>
            <a:spAutoFit/>
          </a:bodyPr>
          <a:p>
            <a:pPr eaLnBrk="1" hangingPunct="1"/>
            <a:r>
              <a:rPr lang="en-US" altLang="zh-CN" sz="6000" dirty="0">
                <a:latin typeface="Arial" panose="020B0604020202020204" pitchFamily="34" charset="0"/>
              </a:rPr>
              <a:t> </a:t>
            </a:r>
            <a:r>
              <a:rPr lang="zh-CN" altLang="en-US" sz="6000" dirty="0">
                <a:latin typeface="Arial" panose="020B0604020202020204" pitchFamily="34" charset="0"/>
              </a:rPr>
              <a:t>→</a:t>
            </a:r>
            <a:endParaRPr lang="zh-CN" altLang="en-US" sz="6000" dirty="0">
              <a:latin typeface="Arial" panose="020B0604020202020204" pitchFamily="34" charset="0"/>
            </a:endParaRPr>
          </a:p>
        </p:txBody>
      </p:sp>
      <p:sp>
        <p:nvSpPr>
          <p:cNvPr id="4102" name="文本框 3"/>
          <p:cNvSpPr txBox="1"/>
          <p:nvPr/>
        </p:nvSpPr>
        <p:spPr>
          <a:xfrm>
            <a:off x="5778500" y="3222625"/>
            <a:ext cx="869950" cy="1014413"/>
          </a:xfrm>
          <a:prstGeom prst="rect">
            <a:avLst/>
          </a:prstGeom>
          <a:noFill/>
          <a:ln w="9525">
            <a:noFill/>
          </a:ln>
        </p:spPr>
        <p:txBody>
          <a:bodyPr>
            <a:spAutoFit/>
          </a:bodyPr>
          <a:p>
            <a:pPr eaLnBrk="1" hangingPunct="1"/>
            <a:r>
              <a:rPr lang="zh-CN" altLang="en-US" sz="6000" dirty="0">
                <a:latin typeface="Arial" panose="020B0604020202020204" pitchFamily="34" charset="0"/>
                <a:sym typeface="宋体" panose="02010600030101010101" pitchFamily="2" charset="-122"/>
              </a:rPr>
              <a:t>→</a:t>
            </a:r>
            <a:endParaRPr lang="zh-CN" altLang="en-US" sz="6000" dirty="0">
              <a:latin typeface="Arial" panose="020B0604020202020204" pitchFamily="34" charset="0"/>
              <a:sym typeface="宋体" panose="02010600030101010101" pitchFamily="2" charset="-122"/>
            </a:endParaRPr>
          </a:p>
        </p:txBody>
      </p:sp>
      <p:sp>
        <p:nvSpPr>
          <p:cNvPr id="4103" name="文本框 4"/>
          <p:cNvSpPr txBox="1"/>
          <p:nvPr/>
        </p:nvSpPr>
        <p:spPr>
          <a:xfrm>
            <a:off x="6804660" y="2924810"/>
            <a:ext cx="1623695" cy="2249805"/>
          </a:xfrm>
          <a:prstGeom prst="rect">
            <a:avLst/>
          </a:prstGeom>
          <a:noFill/>
          <a:ln w="9525">
            <a:noFill/>
          </a:ln>
        </p:spPr>
        <p:txBody>
          <a:bodyPr>
            <a:noAutofit/>
          </a:bodyPr>
          <a:p>
            <a:pPr eaLnBrk="1" hangingPunct="1"/>
            <a:r>
              <a:rPr lang="zh-CN" altLang="zh-CN" sz="1400" b="1" dirty="0">
                <a:latin typeface="仿宋" panose="02010609060101010101" pitchFamily="49" charset="-122"/>
                <a:ea typeface="仿宋" panose="02010609060101010101" pitchFamily="49" charset="-122"/>
              </a:rPr>
              <a:t>学校社会科学处</a:t>
            </a:r>
            <a:endParaRPr lang="zh-CN" altLang="zh-CN" sz="1400" b="1" dirty="0">
              <a:latin typeface="仿宋" panose="02010609060101010101" pitchFamily="49" charset="-122"/>
              <a:ea typeface="仿宋" panose="02010609060101010101" pitchFamily="49" charset="-122"/>
            </a:endParaRPr>
          </a:p>
          <a:p>
            <a:pPr eaLnBrk="1" hangingPunct="1"/>
            <a:r>
              <a:rPr lang="zh-CN" altLang="zh-CN" sz="1400" dirty="0">
                <a:latin typeface="仿宋" panose="02010609060101010101" pitchFamily="49" charset="-122"/>
                <a:ea typeface="仿宋" panose="02010609060101010101" pitchFamily="49" charset="-122"/>
              </a:rPr>
              <a:t>审核盖章</a:t>
            </a:r>
            <a:endParaRPr lang="zh-CN" altLang="zh-CN" sz="1400" dirty="0">
              <a:latin typeface="仿宋" panose="02010609060101010101" pitchFamily="49" charset="-122"/>
              <a:ea typeface="仿宋" panose="02010609060101010101" pitchFamily="49" charset="-122"/>
            </a:endParaRPr>
          </a:p>
          <a:p>
            <a:pPr eaLnBrk="1" hangingPunct="1"/>
            <a:endParaRPr lang="zh-CN" altLang="zh-CN" sz="1400" dirty="0">
              <a:latin typeface="仿宋" panose="02010609060101010101" pitchFamily="49" charset="-122"/>
              <a:ea typeface="仿宋" panose="02010609060101010101" pitchFamily="49" charset="-122"/>
            </a:endParaRPr>
          </a:p>
          <a:p>
            <a:pPr eaLnBrk="1" hangingPunct="1"/>
            <a:r>
              <a:rPr lang="zh-CN" altLang="zh-CN" sz="1400" b="1" dirty="0">
                <a:latin typeface="仿宋" panose="02010609060101010101" pitchFamily="49" charset="-122"/>
                <a:ea typeface="仿宋" panose="02010609060101010101" pitchFamily="49" charset="-122"/>
              </a:rPr>
              <a:t>社会科学处报江苏省教育厅</a:t>
            </a:r>
            <a:r>
              <a:rPr lang="zh-CN" altLang="zh-CN" sz="1400" dirty="0">
                <a:latin typeface="仿宋" panose="02010609060101010101" pitchFamily="49" charset="-122"/>
                <a:ea typeface="仿宋" panose="02010609060101010101" pitchFamily="49" charset="-122"/>
              </a:rPr>
              <a:t>审核盖章</a:t>
            </a:r>
            <a:endParaRPr lang="zh-CN" altLang="zh-CN" sz="1400" dirty="0">
              <a:latin typeface="仿宋" panose="02010609060101010101" pitchFamily="49" charset="-122"/>
              <a:ea typeface="仿宋" panose="02010609060101010101" pitchFamily="49" charset="-122"/>
            </a:endParaRPr>
          </a:p>
          <a:p>
            <a:pPr eaLnBrk="1" hangingPunct="1"/>
            <a:endParaRPr lang="zh-CN" altLang="zh-CN" sz="1400" b="1" dirty="0">
              <a:latin typeface="仿宋" panose="02010609060101010101" pitchFamily="49" charset="-122"/>
              <a:ea typeface="仿宋" panose="02010609060101010101" pitchFamily="49" charset="-122"/>
            </a:endParaRPr>
          </a:p>
          <a:p>
            <a:pPr eaLnBrk="1" hangingPunct="1"/>
            <a:r>
              <a:rPr lang="zh-CN" altLang="zh-CN" sz="1400" b="1" dirty="0">
                <a:latin typeface="仿宋" panose="02010609060101010101" pitchFamily="49" charset="-122"/>
                <a:ea typeface="仿宋" panose="02010609060101010101" pitchFamily="49" charset="-122"/>
              </a:rPr>
              <a:t>教育部社科司</a:t>
            </a:r>
            <a:endParaRPr lang="zh-CN" altLang="zh-CN" sz="1400" b="1" dirty="0">
              <a:latin typeface="仿宋" panose="02010609060101010101" pitchFamily="49" charset="-122"/>
              <a:ea typeface="仿宋" panose="02010609060101010101" pitchFamily="49" charset="-122"/>
            </a:endParaRPr>
          </a:p>
          <a:p>
            <a:pPr eaLnBrk="1" hangingPunct="1"/>
            <a:r>
              <a:rPr lang="zh-CN" altLang="zh-CN" sz="1400" dirty="0">
                <a:latin typeface="仿宋" panose="02010609060101010101" pitchFamily="49" charset="-122"/>
                <a:ea typeface="仿宋" panose="02010609060101010101" pitchFamily="49" charset="-122"/>
              </a:rPr>
              <a:t>审核办理结项</a:t>
            </a:r>
            <a:endParaRPr lang="zh-CN" altLang="zh-CN" sz="1400" dirty="0">
              <a:latin typeface="仿宋" panose="02010609060101010101" pitchFamily="49" charset="-122"/>
              <a:ea typeface="仿宋" panose="02010609060101010101" pitchFamily="49" charset="-122"/>
            </a:endParaRPr>
          </a:p>
          <a:p>
            <a:pPr eaLnBrk="1" hangingPunct="1"/>
            <a:endParaRPr lang="zh-CN" altLang="zh-CN" sz="1400" dirty="0">
              <a:latin typeface="仿宋" panose="02010609060101010101" pitchFamily="49" charset="-122"/>
              <a:ea typeface="仿宋" panose="02010609060101010101" pitchFamily="49"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标题 3073"/>
          <p:cNvSpPr>
            <a:spLocks noGrp="1"/>
          </p:cNvSpPr>
          <p:nvPr>
            <p:ph type="ctrTitle"/>
          </p:nvPr>
        </p:nvSpPr>
        <p:spPr>
          <a:xfrm>
            <a:off x="611505" y="1917065"/>
            <a:ext cx="7678420" cy="3590925"/>
          </a:xfrm>
        </p:spPr>
        <p:txBody>
          <a:bodyPr vert="horz" wrap="square" lIns="91440" tIns="45720" rIns="91440" bIns="45720" anchor="ctr" anchorCtr="0"/>
          <a:p>
            <a:pPr algn="l" eaLnBrk="1" hangingPunct="1">
              <a:buClrTx/>
              <a:buSzTx/>
              <a:buFontTx/>
            </a:pPr>
            <a:r>
              <a:rPr lang="zh-CN" altLang="en-US" sz="2000" kern="1200" dirty="0">
                <a:latin typeface="仿宋_GB2312" charset="-122"/>
                <a:ea typeface="仿宋_GB2312" charset="-122"/>
                <a:cs typeface="+mj-cs"/>
              </a:rPr>
              <a:t>（1）专著类成果已正式出版；</a:t>
            </a:r>
            <a:br>
              <a:rPr lang="zh-CN" altLang="en-US" sz="2000" kern="1200" dirty="0">
                <a:latin typeface="仿宋_GB2312" charset="-122"/>
                <a:ea typeface="仿宋_GB2312" charset="-122"/>
                <a:cs typeface="+mj-cs"/>
              </a:rPr>
            </a:br>
            <a:r>
              <a:rPr lang="zh-CN" altLang="en-US" sz="2000" kern="1200" dirty="0">
                <a:latin typeface="仿宋_GB2312" charset="-122"/>
                <a:ea typeface="仿宋_GB2312" charset="-122"/>
                <a:cs typeface="+mj-cs"/>
              </a:rPr>
              <a:t>（2）在SSCI、A＆HCI等国际索引期刊及CSSCI来源期刊发表论文2篇以上；</a:t>
            </a:r>
            <a:br>
              <a:rPr lang="zh-CN" altLang="en-US" sz="2000" kern="1200" dirty="0">
                <a:latin typeface="仿宋_GB2312" charset="-122"/>
                <a:ea typeface="仿宋_GB2312" charset="-122"/>
                <a:cs typeface="+mj-cs"/>
              </a:rPr>
            </a:br>
            <a:r>
              <a:rPr lang="zh-CN" altLang="en-US" sz="2000" kern="1200" dirty="0">
                <a:latin typeface="仿宋_GB2312" charset="-122"/>
                <a:ea typeface="仿宋_GB2312" charset="-122"/>
                <a:cs typeface="+mj-cs"/>
              </a:rPr>
              <a:t>（3）成果获得国家级、省部级奖励或国家一级行业学会三等奖以上奖励；</a:t>
            </a:r>
            <a:br>
              <a:rPr lang="zh-CN" altLang="en-US" sz="2000" kern="1200" dirty="0">
                <a:latin typeface="仿宋_GB2312" charset="-122"/>
                <a:ea typeface="仿宋_GB2312" charset="-122"/>
                <a:cs typeface="+mj-cs"/>
              </a:rPr>
            </a:br>
            <a:r>
              <a:rPr lang="zh-CN" altLang="en-US" sz="2000" kern="1200" dirty="0">
                <a:latin typeface="仿宋_GB2312" charset="-122"/>
                <a:ea typeface="仿宋_GB2312" charset="-122"/>
                <a:cs typeface="+mj-cs"/>
              </a:rPr>
              <a:t>（4）研究咨询报告提出的理论观点、政策建议等被地（市）级以上党政领导机关或大型企事业单位采纳并取得实际效果；</a:t>
            </a:r>
            <a:br>
              <a:rPr lang="zh-CN" altLang="en-US" sz="2000" kern="1200" dirty="0">
                <a:latin typeface="仿宋_GB2312" charset="-122"/>
                <a:ea typeface="仿宋_GB2312" charset="-122"/>
                <a:cs typeface="+mj-cs"/>
              </a:rPr>
            </a:br>
            <a:r>
              <a:rPr lang="zh-CN" altLang="en-US" sz="2000" kern="1200" dirty="0">
                <a:latin typeface="仿宋_GB2312" charset="-122"/>
                <a:ea typeface="仿宋_GB2312" charset="-122"/>
                <a:cs typeface="+mj-cs"/>
              </a:rPr>
              <a:t>（5）成果涉及党和国家机密不宜公开，而质量和水平已得到有关部门认可。</a:t>
            </a:r>
            <a:endParaRPr lang="zh-CN" altLang="en-US" sz="2000" kern="1200" dirty="0">
              <a:latin typeface="仿宋_GB2312" charset="-122"/>
              <a:ea typeface="仿宋_GB2312" charset="-122"/>
              <a:cs typeface="+mj-cs"/>
            </a:endParaRPr>
          </a:p>
        </p:txBody>
      </p:sp>
      <p:sp>
        <p:nvSpPr>
          <p:cNvPr id="2" name="文本框 1"/>
          <p:cNvSpPr txBox="1"/>
          <p:nvPr/>
        </p:nvSpPr>
        <p:spPr>
          <a:xfrm>
            <a:off x="926465" y="630555"/>
            <a:ext cx="7245985" cy="1300480"/>
          </a:xfrm>
          <a:prstGeom prst="rect">
            <a:avLst/>
          </a:prstGeom>
          <a:noFill/>
        </p:spPr>
        <p:txBody>
          <a:bodyPr>
            <a:noAutofit/>
          </a:bodyPr>
          <a:lstStyle/>
          <a:p>
            <a:pPr marR="0" algn="ctr" defTabSz="914400" eaLnBrk="1" hangingPunct="1">
              <a:buClrTx/>
              <a:buSzTx/>
              <a:buFontTx/>
              <a:buNone/>
              <a:defRPr/>
            </a:pPr>
            <a:r>
              <a:rPr kumimoji="0" lang="zh-CN" altLang="en-US" sz="24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rPr>
              <a:t>教育部项目完成《申请评审书》约定的研究任务，研究成果标注“教育部人文社会科学研究××项目资助”字样，且符合下列情形之一者，可申请免予鉴定：</a:t>
            </a:r>
            <a:endParaRPr kumimoji="0" lang="zh-CN" altLang="en-US" sz="2400" kern="1200" cap="none" spc="0" normalizeH="0" baseline="0" noProof="1">
              <a:ln w="22225">
                <a:solidFill>
                  <a:schemeClr val="accent2"/>
                </a:solidFill>
                <a:prstDash val="solid"/>
              </a:ln>
              <a:solidFill>
                <a:schemeClr val="accent2">
                  <a:lumMod val="40000"/>
                  <a:lumOff val="60000"/>
                </a:schemeClr>
              </a:solidFill>
              <a:latin typeface="Arial" panose="020B0604020202020204" pitchFamily="34" charset="0"/>
              <a:ea typeface="宋体" panose="02010600030101010101" pitchFamily="2" charset="-122"/>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67360" y="850900"/>
            <a:ext cx="8171815" cy="5443220"/>
          </a:xfrm>
          <a:prstGeom prst="rect">
            <a:avLst/>
          </a:prstGeom>
          <a:noFill/>
        </p:spPr>
        <p:txBody>
          <a:bodyPr wrap="square" rtlCol="0">
            <a:noAutofit/>
          </a:bodyPr>
          <a:p>
            <a:pPr algn="ctr" eaLnBrk="1" hangingPunct="1">
              <a:buClrTx/>
              <a:buSzTx/>
              <a:buFontTx/>
              <a:defRPr/>
            </a:pPr>
            <a:r>
              <a:rPr lang="zh-CN" altLang="en-US" sz="2800">
                <a:ln w="22225">
                  <a:solidFill>
                    <a:schemeClr val="accent2"/>
                  </a:solidFill>
                  <a:prstDash val="solid"/>
                </a:ln>
                <a:solidFill>
                  <a:schemeClr val="accent2">
                    <a:lumMod val="40000"/>
                    <a:lumOff val="60000"/>
                  </a:schemeClr>
                </a:solidFill>
                <a:sym typeface="+mn-ea"/>
              </a:rPr>
              <a:t>经费使用过程中需要特别注意的事项：</a:t>
            </a:r>
            <a:endParaRPr lang="zh-CN" altLang="en-US" sz="2800">
              <a:ln w="22225">
                <a:solidFill>
                  <a:schemeClr val="accent2"/>
                </a:solidFill>
                <a:prstDash val="solid"/>
              </a:ln>
              <a:solidFill>
                <a:schemeClr val="accent2">
                  <a:lumMod val="40000"/>
                  <a:lumOff val="60000"/>
                </a:schemeClr>
              </a:solidFill>
              <a:sym typeface="+mn-ea"/>
            </a:endParaRPr>
          </a:p>
          <a:p>
            <a:endParaRPr lang="en-US" altLang="zh-CN" sz="2200" b="1" dirty="0">
              <a:solidFill>
                <a:schemeClr val="tx2"/>
              </a:solidFill>
              <a:latin typeface="楷体" panose="02010609060101010101" charset="-122"/>
              <a:ea typeface="楷体" panose="02010609060101010101" charset="-122"/>
              <a:cs typeface="+mj-cs"/>
              <a:sym typeface="+mn-ea"/>
            </a:endParaRPr>
          </a:p>
          <a:p>
            <a:r>
              <a:rPr lang="en-US" altLang="zh-CN" sz="2200" b="1" dirty="0">
                <a:solidFill>
                  <a:schemeClr val="tx2"/>
                </a:solidFill>
                <a:latin typeface="楷体" panose="02010609060101010101" charset="-122"/>
                <a:ea typeface="楷体" panose="02010609060101010101" charset="-122"/>
                <a:cs typeface="+mj-cs"/>
                <a:sym typeface="+mn-ea"/>
              </a:rPr>
              <a:t>1.</a:t>
            </a:r>
            <a:r>
              <a:rPr lang="zh-CN" altLang="en-US" sz="2200" b="1" dirty="0">
                <a:solidFill>
                  <a:schemeClr val="tx2"/>
                </a:solidFill>
                <a:latin typeface="楷体" panose="02010609060101010101" charset="-122"/>
                <a:ea typeface="楷体" panose="02010609060101010101" charset="-122"/>
                <a:cs typeface="+mj-cs"/>
                <a:sym typeface="+mn-ea"/>
              </a:rPr>
              <a:t>上传至教育部社科管理系统的财务明细账清单中不得出现论文版面费、论文审稿费、论文润色费。</a:t>
            </a:r>
            <a:endParaRPr lang="zh-CN" altLang="en-US" sz="2200" b="1" dirty="0">
              <a:solidFill>
                <a:schemeClr val="tx2"/>
              </a:solidFill>
              <a:latin typeface="楷体" panose="02010609060101010101" charset="-122"/>
              <a:ea typeface="楷体" panose="02010609060101010101" charset="-122"/>
              <a:cs typeface="+mj-cs"/>
              <a:sym typeface="+mn-ea"/>
            </a:endParaRPr>
          </a:p>
          <a:p>
            <a:pPr>
              <a:lnSpc>
                <a:spcPct val="150000"/>
              </a:lnSpc>
            </a:pPr>
            <a:r>
              <a:rPr lang="zh-CN" altLang="en-US" sz="2000" dirty="0">
                <a:solidFill>
                  <a:schemeClr val="tx2"/>
                </a:solidFill>
                <a:latin typeface="仿宋_GB2312" charset="-122"/>
                <a:ea typeface="仿宋_GB2312" charset="-122"/>
                <a:cs typeface="+mj-cs"/>
                <a:sym typeface="+mn-ea"/>
              </a:rPr>
              <a:t>近年来受理教育部各类别项目结项过程中，教育部社科司办理结项的工作人员明确告知我们，教育部项目所拨付的所有经费不可报销论文版面费、论文审稿费、论文润色费等费用，如果此前曾经</a:t>
            </a:r>
            <a:r>
              <a:rPr lang="zh-CN" altLang="en-US" sz="2000" dirty="0">
                <a:solidFill>
                  <a:schemeClr val="tx2"/>
                </a:solidFill>
                <a:latin typeface="仿宋_GB2312" charset="-122"/>
                <a:ea typeface="仿宋_GB2312" charset="-122"/>
                <a:cs typeface="+mj-cs"/>
              </a:rPr>
              <a:t>出现上述经费报销情况，需要将已报销支出的该项费用原路退回，具体操作办法请咨询财务处。</a:t>
            </a:r>
            <a:endParaRPr lang="zh-CN" altLang="en-US" sz="2000" dirty="0">
              <a:solidFill>
                <a:schemeClr val="tx2"/>
              </a:solidFill>
              <a:latin typeface="仿宋_GB2312" charset="-122"/>
              <a:ea typeface="仿宋_GB2312" charset="-122"/>
              <a:cs typeface="+mj-cs"/>
            </a:endParaRPr>
          </a:p>
          <a:p>
            <a:pPr>
              <a:lnSpc>
                <a:spcPct val="150000"/>
              </a:lnSpc>
            </a:pPr>
            <a:r>
              <a:rPr lang="en-US" altLang="zh-CN" sz="2000" b="1" dirty="0">
                <a:solidFill>
                  <a:schemeClr val="tx2"/>
                </a:solidFill>
                <a:latin typeface="楷体" panose="02010609060101010101" charset="-122"/>
                <a:ea typeface="楷体" panose="02010609060101010101" charset="-122"/>
                <a:cs typeface="+mj-cs"/>
                <a:sym typeface="+mn-ea"/>
              </a:rPr>
              <a:t>2.</a:t>
            </a:r>
            <a:r>
              <a:rPr lang="zh-CN" altLang="en-US" sz="2000" b="1" dirty="0">
                <a:solidFill>
                  <a:schemeClr val="tx2"/>
                </a:solidFill>
                <a:latin typeface="楷体" panose="02010609060101010101" charset="-122"/>
                <a:ea typeface="楷体" panose="02010609060101010101" charset="-122"/>
                <a:cs typeface="+mj-cs"/>
                <a:sym typeface="+mn-ea"/>
              </a:rPr>
              <a:t>通讯鉴定的</a:t>
            </a:r>
            <a:r>
              <a:rPr lang="zh-CN" altLang="zh-CN" sz="2000" b="1" dirty="0">
                <a:latin typeface="仿宋_GB2312" charset="-122"/>
                <a:ea typeface="仿宋_GB2312" charset="-122"/>
                <a:sym typeface="+mn-ea"/>
              </a:rPr>
              <a:t>《鉴定意见书（汇总用）》的</a:t>
            </a:r>
            <a:r>
              <a:rPr lang="zh-CN" altLang="en-US" sz="2000" b="1" dirty="0">
                <a:latin typeface="仿宋_GB2312" charset="-122"/>
                <a:ea typeface="仿宋_GB2312" charset="-122"/>
                <a:sym typeface="+mn-ea"/>
              </a:rPr>
              <a:t>电子版</a:t>
            </a:r>
            <a:r>
              <a:rPr lang="zh-CN" altLang="en-US" sz="2000" b="1" dirty="0">
                <a:latin typeface="仿宋_GB2312" charset="-122"/>
                <a:ea typeface="仿宋_GB2312" charset="-122"/>
                <a:sym typeface="宋体" panose="02010600030101010101" pitchFamily="2" charset="-122"/>
              </a:rPr>
              <a:t>（</a:t>
            </a:r>
            <a:r>
              <a:rPr lang="en-US" altLang="zh-CN" sz="2000" b="1" dirty="0">
                <a:latin typeface="仿宋_GB2312" charset="-122"/>
                <a:ea typeface="仿宋_GB2312" charset="-122"/>
                <a:sym typeface="宋体" panose="02010600030101010101" pitchFamily="2" charset="-122"/>
              </a:rPr>
              <a:t>Word</a:t>
            </a:r>
            <a:r>
              <a:rPr lang="zh-CN" altLang="en-US" sz="2000" b="1" dirty="0">
                <a:latin typeface="仿宋_GB2312" charset="-122"/>
                <a:ea typeface="仿宋_GB2312" charset="-122"/>
                <a:sym typeface="宋体" panose="02010600030101010101" pitchFamily="2" charset="-122"/>
              </a:rPr>
              <a:t>格式）由社科处统一上传，</a:t>
            </a:r>
            <a:r>
              <a:rPr lang="zh-CN" altLang="en-US" sz="2000" dirty="0">
                <a:latin typeface="仿宋_GB2312" charset="-122"/>
                <a:ea typeface="仿宋_GB2312" charset="-122"/>
                <a:sym typeface="宋体" panose="02010600030101010101" pitchFamily="2" charset="-122"/>
              </a:rPr>
              <a:t>提请结项的课题负责人请一定记得发送电子版至社科处邮箱</a:t>
            </a:r>
            <a:r>
              <a:rPr lang="en-US" altLang="zh-CN" sz="2000" dirty="0">
                <a:latin typeface="仿宋_GB2312" charset="-122"/>
                <a:ea typeface="仿宋_GB2312" charset="-122"/>
                <a:sym typeface="宋体" panose="02010600030101010101" pitchFamily="2" charset="-122"/>
              </a:rPr>
              <a:t>skcg@nuist.edu.cn  </a:t>
            </a:r>
            <a:endParaRPr lang="zh-CN" altLang="en-US" sz="2000" dirty="0">
              <a:solidFill>
                <a:schemeClr val="tx2"/>
              </a:solidFill>
              <a:latin typeface="楷体" panose="02010609060101010101" charset="-122"/>
              <a:ea typeface="楷体" panose="02010609060101010101" charset="-122"/>
              <a:cs typeface="+mj-cs"/>
              <a:sym typeface="+mn-ea"/>
            </a:endParaRPr>
          </a:p>
        </p:txBody>
      </p:sp>
    </p:spTree>
  </p:cSld>
  <p:clrMapOvr>
    <a:masterClrMapping/>
  </p:clrMapOvr>
</p:sld>
</file>

<file path=ppt/tags/tag1.xml><?xml version="1.0" encoding="utf-8"?>
<p:tagLst xmlns:p="http://schemas.openxmlformats.org/presentationml/2006/main">
  <p:tag name="COMMONDATA" val="eyJoZGlkIjoiZTBhMjI5YTY3ZWM5NGE3MjY3NzFlN2M5MTI1ZmQ5NGYifQ=="/>
  <p:tag name="commondata" val="eyJoZGlkIjoiMjA3MDg3YWI4YjJlYTg5OGM3MDFiMDQ2ZmEzYzY1ODkif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1351</Words>
  <Application>WPS 演示</Application>
  <PresentationFormat>全屏显示(4:3)</PresentationFormat>
  <Paragraphs>59</Paragraphs>
  <Slides>4</Slides>
  <Notes>0</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4</vt:i4>
      </vt:variant>
    </vt:vector>
  </HeadingPairs>
  <TitlesOfParts>
    <vt:vector size="20" baseType="lpstr">
      <vt:lpstr>Arial</vt:lpstr>
      <vt:lpstr>宋体</vt:lpstr>
      <vt:lpstr>Wingdings</vt:lpstr>
      <vt:lpstr>仿宋</vt:lpstr>
      <vt:lpstr>仿宋_GB2312</vt:lpstr>
      <vt:lpstr>微软雅黑</vt:lpstr>
      <vt:lpstr>Arial Unicode MS</vt:lpstr>
      <vt:lpstr>Calibri</vt:lpstr>
      <vt:lpstr>华光报宋二_CNKI</vt:lpstr>
      <vt:lpstr>黑体</vt:lpstr>
      <vt:lpstr>华文细黑</vt:lpstr>
      <vt:lpstr>楷体</vt:lpstr>
      <vt:lpstr>Wingdings</vt:lpstr>
      <vt:lpstr>仿宋_GB2312</vt:lpstr>
      <vt:lpstr>默认设计模板</vt:lpstr>
      <vt:lpstr>1_默认设计模板</vt:lpstr>
      <vt:lpstr>线上提交结项材料  项目负责人登录社科网“项目中后期管理系统”，按系统提示与要求，在线填报相关模板文件，上传成果电子版附件后，可由系统生成终结报告书PDF文件。</vt:lpstr>
      <vt:lpstr>线上提交结项材料  项目负责人登录社科网“项目中后期管理系统”，按系统提示与要求，在线填报相关模板文件，上传成果电子版附件后，可由系统生成终结报告书PDF文件。</vt:lpstr>
      <vt:lpstr>（1）专著类成果已正式出版； （2）在SSCI、A＆HCI等国际索引期刊及CSSCI来源期刊发表论文2篇以上； （3）成果获得国家级、省部级奖励或国家一级行业学会三等奖以上奖励； （4）研究咨询报告提出的理论观点、政策建议等被地（市）级以上党政领导机关或大型企事业单位采纳并取得实际效果； （5）成果涉及党和国家机密不宜公开，而质量和水平已得到有关部门认可。</vt:lpstr>
      <vt:lpstr>（1）专著类成果已正式出版； （2）在SSCI、A＆HCI等国际索引期刊及CSSCI来源期刊发表论文2篇以上； （3）成果获得国家级、省部级奖励或国家一级行业学会三等奖以上奖励； （4）研究咨询报告提出的理论观点、政策建议等被地（市）级以上党政领导机关或大型企事业单位采纳并取得实际效果； （5）成果涉及党和国家机密不宜公开，而质量和水平已得到有关部门认可。</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线上提交结项材料  项目负责人登录社科网“项目中后期管理系统”，按系统提示与要求，在线填报相关模板文件，上传成果电子版附件后，可由系统生成终结报告书PDF文件。（注：中期检查填入的中期成果可自动带入项目成果，无需重复填写，项目负责人可对其指定是否标志性成果和重新排序）</dc:title>
  <dc:creator>lenovo</dc:creator>
  <cp:lastModifiedBy>蘅芜一梦</cp:lastModifiedBy>
  <cp:revision>7</cp:revision>
  <dcterms:created xsi:type="dcterms:W3CDTF">2020-12-03T03:31:00Z</dcterms:created>
  <dcterms:modified xsi:type="dcterms:W3CDTF">2025-09-15T06:53:34Z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2052-12.1.0.22529</vt:lpwstr>
  </property>
  <property fmtid="{D5CDD505-2E9C-101B-9397-08002B2CF9AE}" pid="3" name="ICV">
    <vt:lpwstr>0A3E9EE5E71440C596825DF3822C8299_12</vt:lpwstr>
  </property>
</Properties>
</file>