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674" y="96"/>
      </p:cViewPr>
      <p:guideLst>
        <p:guide orient="horz" pos="2160"/>
        <p:guide pos="28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22C988-F6DD-4384-8E94-C95CBC3826D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AC0E2-3DC1-4D15-9558-D91FEB69621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17538" y="2387600"/>
            <a:ext cx="1857375" cy="3035300"/>
          </a:xfrm>
          <a:ln/>
        </p:spPr>
        <p:txBody>
          <a:bodyPr vert="horz" wrap="square" lIns="91440" tIns="45720" rIns="91440" bIns="45720" anchor="ctr" anchorCtr="0"/>
          <a:p>
            <a:pPr algn="l" eaLnBrk="1" hangingPunct="1">
              <a:buClrTx/>
              <a:buSzTx/>
              <a:buFontTx/>
            </a:pPr>
            <a:r>
              <a:rPr lang="zh-CN" altLang="zh-CN" sz="1400" b="1" kern="1200" dirty="0"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线上提交结项材料</a:t>
            </a:r>
            <a:br>
              <a:rPr lang="zh-CN" altLang="zh-CN" sz="1400" b="1" kern="1200" dirty="0">
                <a:latin typeface="仿宋_GB2312" charset="-122"/>
                <a:ea typeface="仿宋_GB2312" charset="-122"/>
                <a:cs typeface="+mj-cs"/>
              </a:rPr>
            </a:br>
            <a:br>
              <a:rPr lang="zh-CN" altLang="zh-CN" sz="1400" b="1" kern="1200" dirty="0">
                <a:latin typeface="仿宋_GB2312" charset="-122"/>
                <a:ea typeface="仿宋_GB2312" charset="-122"/>
                <a:cs typeface="+mj-cs"/>
              </a:rPr>
            </a:br>
            <a:r>
              <a:rPr lang="zh-CN" altLang="zh-CN" sz="1400" b="1" kern="1200" dirty="0">
                <a:latin typeface="仿宋_GB2312" charset="-122"/>
                <a:ea typeface="仿宋_GB2312" charset="-122"/>
                <a:cs typeface="+mj-cs"/>
              </a:rPr>
              <a:t>项目负责人登录社科网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j-cs"/>
              </a:rPr>
              <a:t>“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j-cs"/>
              </a:rPr>
              <a:t>项目中后期管理系统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j-cs"/>
              </a:rPr>
              <a:t>”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j-cs"/>
              </a:rPr>
              <a:t>，按系统提示与要求，在线填报相关模板文件，上传成果电子版附件后，可由系统生成终结报告书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j-cs"/>
              </a:rPr>
              <a:t>PDF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j-cs"/>
              </a:rPr>
              <a:t>文件。</a:t>
            </a:r>
            <a:endParaRPr lang="zh-CN" altLang="en-US" sz="1400" kern="1200" dirty="0">
              <a:latin typeface="仿宋_GB2312" charset="-122"/>
              <a:ea typeface="仿宋_GB2312" charset="-122"/>
              <a:cs typeface="+mj-cs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3135630" y="1820545"/>
            <a:ext cx="2527300" cy="4193540"/>
          </a:xfrm>
          <a:ln/>
        </p:spPr>
        <p:txBody>
          <a:bodyPr vert="horz" wrap="square" lIns="91440" tIns="45720" rIns="91440" bIns="45720" anchor="t" anchorCtr="0"/>
          <a:p>
            <a:pPr algn="l" eaLnBrk="1" hangingPunct="1">
              <a:buClrTx/>
              <a:buSzTx/>
              <a:buFontTx/>
            </a:pPr>
            <a:r>
              <a:rPr lang="zh-CN" altLang="zh-CN" sz="1400" b="1" kern="1200" dirty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提交纸质结项材料及相关电子版至行政楼</a:t>
            </a:r>
            <a:r>
              <a:rPr lang="en-US" altLang="zh-CN" sz="1400" b="1" kern="1200" dirty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304</a:t>
            </a:r>
            <a:r>
              <a:rPr lang="zh-CN" altLang="en-US" sz="1400" b="1" kern="1200" dirty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室</a:t>
            </a:r>
            <a:b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</a:br>
            <a:b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</a:br>
            <a:r>
              <a:rPr lang="zh-CN" altLang="zh-CN" sz="1400" b="1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①</a:t>
            </a:r>
            <a: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  <a:t>项目《终结报告书》纸质版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1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份</a:t>
            </a:r>
            <a:r>
              <a:rPr lang="zh-CN" altLang="en-US" sz="1400" kern="1200" dirty="0">
                <a:latin typeface="仿宋_GB2312" charset="-122"/>
                <a:ea typeface="仿宋_GB2312" charset="-122"/>
                <a:cs typeface="+mn-cs"/>
              </a:rPr>
              <a:t>（到财务处核对项目经费支出后，请财务处领导签字、加盖财务处公章）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及电子版（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Word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格式）；</a:t>
            </a:r>
            <a:endParaRPr lang="zh-CN" altLang="en-US" sz="1400" b="1" kern="1200" dirty="0">
              <a:latin typeface="仿宋_GB2312" charset="-122"/>
              <a:ea typeface="仿宋_GB2312" charset="-122"/>
              <a:cs typeface="+mn-cs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1400" kern="1200" dirty="0">
                <a:latin typeface="仿宋_GB2312" charset="-122"/>
                <a:ea typeface="仿宋_GB2312" charset="-122"/>
                <a:cs typeface="+mn-cs"/>
              </a:rPr>
              <a:t>符合免予鉴定的有关证明材料附于其后装订；</a:t>
            </a:r>
            <a:endParaRPr lang="zh-CN" altLang="en-US" sz="1400" kern="1200" dirty="0">
              <a:latin typeface="仿宋_GB2312" charset="-122"/>
              <a:ea typeface="仿宋_GB2312" charset="-122"/>
              <a:cs typeface="+mn-cs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zh-CN" sz="1400" b="1" dirty="0">
                <a:latin typeface="仿宋_GB2312" charset="-122"/>
                <a:ea typeface="仿宋_GB2312" charset="-122"/>
                <a:sym typeface="+mn-ea"/>
              </a:rPr>
              <a:t>财务明细账原件</a:t>
            </a:r>
            <a:r>
              <a:rPr lang="en-US" altLang="zh-CN" sz="1400" b="1" dirty="0">
                <a:latin typeface="仿宋_GB2312" charset="-122"/>
                <a:ea typeface="仿宋_GB2312" charset="-122"/>
                <a:sym typeface="+mn-ea"/>
              </a:rPr>
              <a:t>1</a:t>
            </a:r>
            <a:r>
              <a:rPr lang="zh-CN" altLang="en-US" sz="1400" b="1" dirty="0">
                <a:latin typeface="仿宋_GB2312" charset="-122"/>
                <a:ea typeface="仿宋_GB2312" charset="-122"/>
                <a:sym typeface="+mn-ea"/>
              </a:rPr>
              <a:t>份</a:t>
            </a:r>
            <a:r>
              <a:rPr lang="zh-CN" altLang="zh-CN" sz="1400" dirty="0">
                <a:latin typeface="仿宋_GB2312" charset="-122"/>
                <a:ea typeface="仿宋_GB2312" charset="-122"/>
                <a:sym typeface="+mn-ea"/>
              </a:rPr>
              <a:t>（财务系统导出的经费支出明细清单，打印后，加盖财务公章）；</a:t>
            </a:r>
            <a:endParaRPr lang="zh-CN" altLang="zh-CN" sz="1400" dirty="0">
              <a:latin typeface="仿宋_GB2312" charset="-122"/>
              <a:ea typeface="仿宋_GB2312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</a:t>
            </a:r>
            <a: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  <a:t>项目成果原件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1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套</a:t>
            </a:r>
            <a:r>
              <a:rPr lang="zh-CN" altLang="en-US" sz="1400" kern="1200" dirty="0">
                <a:latin typeface="仿宋_GB2312" charset="-122"/>
                <a:ea typeface="仿宋_GB2312" charset="-122"/>
                <a:cs typeface="+mn-cs"/>
              </a:rPr>
              <a:t>（著作、研究咨询报告）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或项目成果复印件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1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套</a:t>
            </a:r>
            <a:r>
              <a:rPr lang="zh-CN" altLang="en-US" sz="1400" kern="1200" dirty="0">
                <a:latin typeface="仿宋_GB2312" charset="-122"/>
                <a:ea typeface="仿宋_GB2312" charset="-122"/>
                <a:cs typeface="+mn-cs"/>
              </a:rPr>
              <a:t>（论文成果，装订成册，加彩页封面）；</a:t>
            </a:r>
            <a:endParaRPr lang="zh-CN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zh-CN" sz="1400" b="1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④</a:t>
            </a:r>
            <a: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  <a:t>项目《申请评审书》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1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份（复印件）</a:t>
            </a:r>
            <a:r>
              <a:rPr lang="zh-CN" altLang="en-US" sz="1400" kern="1200" dirty="0">
                <a:latin typeface="仿宋_GB2312" charset="-122"/>
                <a:ea typeface="仿宋_GB2312" charset="-122"/>
                <a:cs typeface="+mn-cs"/>
              </a:rPr>
              <a:t>如无，可以参照立项当年的申请书重新打印后签字。</a:t>
            </a:r>
            <a:endParaRPr lang="zh-CN" altLang="zh-CN" sz="1400" b="1" kern="120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zh-CN" sz="1400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6465" y="630555"/>
            <a:ext cx="7245985" cy="9531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教育部人文社会科学研究项目结项流程图</a:t>
            </a:r>
            <a:endParaRPr kumimoji="0" lang="zh-CN" altLang="en-US" sz="28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（免予鉴定结项用）</a:t>
            </a:r>
            <a:endParaRPr kumimoji="0" lang="zh-CN" altLang="en-US" sz="28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文本框 2"/>
          <p:cNvSpPr txBox="1"/>
          <p:nvPr/>
        </p:nvSpPr>
        <p:spPr>
          <a:xfrm>
            <a:off x="2316163" y="2298700"/>
            <a:ext cx="949325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6000" dirty="0">
                <a:latin typeface="Arial" panose="020B0604020202020204" pitchFamily="34" charset="0"/>
              </a:rPr>
              <a:t> </a:t>
            </a:r>
            <a:r>
              <a:rPr lang="zh-CN" altLang="en-US" sz="6000" dirty="0">
                <a:latin typeface="Arial" panose="020B0604020202020204" pitchFamily="34" charset="0"/>
              </a:rPr>
              <a:t>→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3078" name="文本框 3"/>
          <p:cNvSpPr txBox="1"/>
          <p:nvPr/>
        </p:nvSpPr>
        <p:spPr>
          <a:xfrm>
            <a:off x="5778500" y="3222625"/>
            <a:ext cx="86995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dirty="0">
                <a:latin typeface="Arial" panose="020B0604020202020204" pitchFamily="34" charset="0"/>
              </a:rPr>
              <a:t>→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3079" name="文本框 4"/>
          <p:cNvSpPr txBox="1"/>
          <p:nvPr/>
        </p:nvSpPr>
        <p:spPr>
          <a:xfrm>
            <a:off x="6764655" y="2725420"/>
            <a:ext cx="1718945" cy="22352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eaLnBrk="1" hangingPunct="1"/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学校社会科学处</a:t>
            </a:r>
            <a:endParaRPr lang="zh-CN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zh-CN" altLang="zh-CN" sz="1400" dirty="0">
                <a:latin typeface="仿宋" panose="02010609060101010101" pitchFamily="49" charset="-122"/>
                <a:ea typeface="仿宋" panose="02010609060101010101" pitchFamily="49" charset="-122"/>
              </a:rPr>
              <a:t>审核盖章</a:t>
            </a:r>
            <a:endParaRPr lang="zh-CN" altLang="zh-CN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endParaRPr lang="zh-CN" altLang="zh-CN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社会科学处报江苏省教育厅</a:t>
            </a:r>
            <a:r>
              <a:rPr lang="zh-CN" altLang="zh-CN" sz="1400" dirty="0">
                <a:latin typeface="仿宋" panose="02010609060101010101" pitchFamily="49" charset="-122"/>
                <a:ea typeface="仿宋" panose="02010609060101010101" pitchFamily="49" charset="-122"/>
              </a:rPr>
              <a:t>审核盖章</a:t>
            </a:r>
            <a:endParaRPr lang="zh-CN" altLang="zh-CN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endParaRPr lang="zh-CN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教育部社科司</a:t>
            </a:r>
            <a:endParaRPr lang="zh-CN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zh-CN" altLang="zh-CN" sz="1400" dirty="0">
                <a:latin typeface="仿宋" panose="02010609060101010101" pitchFamily="49" charset="-122"/>
                <a:ea typeface="仿宋" panose="02010609060101010101" pitchFamily="49" charset="-122"/>
              </a:rPr>
              <a:t>审核办理结项</a:t>
            </a:r>
            <a:endParaRPr lang="zh-CN" altLang="zh-CN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endParaRPr lang="zh-CN" altLang="zh-CN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3073"/>
          <p:cNvSpPr>
            <a:spLocks noGrp="1"/>
          </p:cNvSpPr>
          <p:nvPr>
            <p:ph type="ctrTitle"/>
          </p:nvPr>
        </p:nvSpPr>
        <p:spPr>
          <a:xfrm>
            <a:off x="617538" y="2387600"/>
            <a:ext cx="1857375" cy="3035300"/>
          </a:xfrm>
          <a:ln/>
        </p:spPr>
        <p:txBody>
          <a:bodyPr vert="horz" wrap="square" lIns="91440" tIns="45720" rIns="91440" bIns="45720" anchor="ctr" anchorCtr="0"/>
          <a:p>
            <a:pPr algn="l" eaLnBrk="1" hangingPunct="1">
              <a:buClrTx/>
              <a:buSzTx/>
              <a:buFontTx/>
            </a:pPr>
            <a:r>
              <a:rPr lang="zh-CN" altLang="zh-CN" sz="1400" b="1" kern="1200" dirty="0"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线上提交结项材料</a:t>
            </a:r>
            <a:br>
              <a:rPr lang="zh-CN" altLang="zh-CN" sz="1400" b="1" kern="1200" dirty="0">
                <a:latin typeface="仿宋_GB2312" charset="-122"/>
                <a:ea typeface="仿宋_GB2312" charset="-122"/>
                <a:cs typeface="+mj-cs"/>
              </a:rPr>
            </a:br>
            <a:br>
              <a:rPr lang="zh-CN" altLang="zh-CN" sz="1400" b="1" kern="1200" dirty="0">
                <a:latin typeface="仿宋_GB2312" charset="-122"/>
                <a:ea typeface="仿宋_GB2312" charset="-122"/>
                <a:cs typeface="+mj-cs"/>
              </a:rPr>
            </a:br>
            <a:r>
              <a:rPr lang="zh-CN" altLang="zh-CN" sz="1400" b="1" kern="1200" dirty="0">
                <a:latin typeface="仿宋_GB2312" charset="-122"/>
                <a:ea typeface="仿宋_GB2312" charset="-122"/>
                <a:cs typeface="+mj-cs"/>
              </a:rPr>
              <a:t>项目负责人登录社科网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j-cs"/>
              </a:rPr>
              <a:t>“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j-cs"/>
              </a:rPr>
              <a:t>项目中后期管理系统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j-cs"/>
              </a:rPr>
              <a:t>”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j-cs"/>
              </a:rPr>
              <a:t>，按系统提示与要求，在线填报相关模板文件，上传成果电子版附件后，可由系统生成终结报告书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j-cs"/>
              </a:rPr>
              <a:t>PDF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j-cs"/>
              </a:rPr>
              <a:t>文件。</a:t>
            </a:r>
            <a:endParaRPr lang="zh-CN" altLang="en-US" sz="1400" kern="1200" dirty="0">
              <a:latin typeface="仿宋_GB2312" charset="-122"/>
              <a:ea typeface="仿宋_GB2312" charset="-122"/>
              <a:cs typeface="+mj-cs"/>
            </a:endParaRPr>
          </a:p>
        </p:txBody>
      </p:sp>
      <p:sp>
        <p:nvSpPr>
          <p:cNvPr id="4099" name="副标题 3074"/>
          <p:cNvSpPr>
            <a:spLocks noGrp="1"/>
          </p:cNvSpPr>
          <p:nvPr>
            <p:ph type="subTitle" idx="1"/>
          </p:nvPr>
        </p:nvSpPr>
        <p:spPr>
          <a:xfrm>
            <a:off x="3135630" y="1583055"/>
            <a:ext cx="2764155" cy="4850765"/>
          </a:xfrm>
          <a:ln/>
        </p:spPr>
        <p:txBody>
          <a:bodyPr vert="horz" wrap="square" lIns="91440" tIns="45720" rIns="91440" bIns="45720" anchor="t" anchorCtr="0"/>
          <a:p>
            <a:pPr algn="l" eaLnBrk="1" hangingPunct="1">
              <a:buClrTx/>
              <a:buSzTx/>
              <a:buFontTx/>
            </a:pPr>
            <a:r>
              <a:rPr lang="zh-CN" altLang="zh-CN" sz="1400" b="1" kern="1200" dirty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提交纸质结项材料及相关电子版至行政楼</a:t>
            </a:r>
            <a:r>
              <a:rPr lang="en-US" altLang="zh-CN" sz="1400" b="1" kern="1200" dirty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304</a:t>
            </a:r>
            <a:r>
              <a:rPr lang="zh-CN" altLang="en-US" sz="1400" b="1" kern="1200" dirty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室</a:t>
            </a:r>
            <a:b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</a:br>
            <a:r>
              <a:rPr lang="zh-CN" altLang="zh-CN" sz="1400" b="1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①</a:t>
            </a:r>
            <a: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  <a:t>项目《终结报告书》纸质版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1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份</a:t>
            </a:r>
            <a:r>
              <a:rPr lang="zh-CN" altLang="en-US" sz="1400" kern="1200" dirty="0">
                <a:latin typeface="仿宋_GB2312" charset="-122"/>
                <a:ea typeface="仿宋_GB2312" charset="-122"/>
                <a:cs typeface="+mn-cs"/>
              </a:rPr>
              <a:t>（到财务处核对项目经费支出后，请财务处领导签字、加盖财务处公章）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及电子版（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Word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格式）；</a:t>
            </a:r>
            <a:endParaRPr lang="zh-CN" altLang="en-US" sz="1400" b="1" kern="1200" dirty="0">
              <a:latin typeface="仿宋_GB2312" charset="-122"/>
              <a:ea typeface="仿宋_GB2312" charset="-122"/>
              <a:cs typeface="+mn-cs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  <a:t>财务明细账原件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1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份</a:t>
            </a:r>
            <a:r>
              <a:rPr lang="zh-CN" altLang="zh-CN" sz="1400" kern="1200" dirty="0">
                <a:latin typeface="仿宋_GB2312" charset="-122"/>
                <a:ea typeface="仿宋_GB2312" charset="-122"/>
                <a:cs typeface="+mn-cs"/>
              </a:rPr>
              <a:t>（财务系统导出的经费支出明细清单，打印后，加盖财务公章）；</a:t>
            </a:r>
            <a:endParaRPr lang="zh-CN" altLang="zh-CN" sz="1400" kern="1200" dirty="0">
              <a:latin typeface="仿宋_GB2312" charset="-122"/>
              <a:ea typeface="仿宋_GB2312" charset="-122"/>
              <a:cs typeface="+mn-cs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</a:t>
            </a:r>
            <a: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  <a:t>项目成果原件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1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套</a:t>
            </a:r>
            <a:r>
              <a:rPr lang="zh-CN" altLang="en-US" sz="1400" kern="1200" dirty="0">
                <a:latin typeface="仿宋_GB2312" charset="-122"/>
                <a:ea typeface="仿宋_GB2312" charset="-122"/>
                <a:cs typeface="+mn-cs"/>
              </a:rPr>
              <a:t>（著作、研究咨询报告）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或项目成果复印件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1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套</a:t>
            </a:r>
            <a:r>
              <a:rPr lang="zh-CN" altLang="en-US" sz="1400" kern="1200" dirty="0">
                <a:latin typeface="仿宋_GB2312" charset="-122"/>
                <a:ea typeface="仿宋_GB2312" charset="-122"/>
                <a:cs typeface="+mn-cs"/>
              </a:rPr>
              <a:t>（论文成果，装订成册，加彩页封面）；</a:t>
            </a:r>
            <a:endParaRPr lang="zh-CN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④</a:t>
            </a:r>
            <a: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  <a:t>项目《申请评审书》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1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份（复印件）</a:t>
            </a:r>
            <a:r>
              <a:rPr lang="zh-CN" altLang="en-US" sz="1400" kern="1200" dirty="0">
                <a:latin typeface="仿宋_GB2312" charset="-122"/>
                <a:ea typeface="仿宋_GB2312" charset="-122"/>
                <a:cs typeface="+mn-cs"/>
              </a:rPr>
              <a:t>如无，可以参照立项当年的申请书重新打印后签字；</a:t>
            </a:r>
            <a:endParaRPr lang="zh-CN" altLang="en-US" sz="1400" kern="1200" dirty="0">
              <a:latin typeface="仿宋_GB2312" charset="-122"/>
              <a:ea typeface="仿宋_GB2312" charset="-122"/>
              <a:cs typeface="+mn-cs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zh-CN" sz="1400" b="1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⑤</a:t>
            </a:r>
            <a: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  <a:t>《鉴定意见书（汇总用）》原件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</a:rPr>
              <a:t>1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</a:rPr>
              <a:t>份及电子版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  <a:sym typeface="宋体" panose="02010600030101010101" pitchFamily="2" charset="-122"/>
              </a:rPr>
              <a:t>（</a:t>
            </a:r>
            <a:r>
              <a:rPr lang="en-US" altLang="zh-CN" sz="1400" b="1" kern="1200" dirty="0">
                <a:latin typeface="仿宋_GB2312" charset="-122"/>
                <a:ea typeface="仿宋_GB2312" charset="-122"/>
                <a:cs typeface="+mn-cs"/>
                <a:sym typeface="宋体" panose="02010600030101010101" pitchFamily="2" charset="-122"/>
              </a:rPr>
              <a:t>Word</a:t>
            </a:r>
            <a:r>
              <a:rPr lang="zh-CN" altLang="en-US" sz="1400" b="1" kern="1200" dirty="0">
                <a:latin typeface="仿宋_GB2312" charset="-122"/>
                <a:ea typeface="仿宋_GB2312" charset="-122"/>
                <a:cs typeface="+mn-cs"/>
                <a:sym typeface="宋体" panose="02010600030101010101" pitchFamily="2" charset="-122"/>
              </a:rPr>
              <a:t>格式），</a:t>
            </a:r>
            <a:r>
              <a:rPr lang="zh-CN" altLang="zh-CN" sz="1400" b="1" kern="1200" dirty="0">
                <a:latin typeface="仿宋_GB2312" charset="-122"/>
                <a:ea typeface="仿宋_GB2312" charset="-122"/>
                <a:cs typeface="+mn-cs"/>
              </a:rPr>
              <a:t>《鉴定意见书（个人用）》附于其后装订。</a:t>
            </a:r>
            <a:endParaRPr lang="zh-CN" altLang="zh-CN" sz="1400" b="1" kern="120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zh-CN" sz="1400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6465" y="630555"/>
            <a:ext cx="7245985" cy="9531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教育部人文社会科学研究项目结项流程图</a:t>
            </a:r>
            <a:endParaRPr kumimoji="0" lang="zh-CN" altLang="en-US" sz="28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（通讯评审结项用）</a:t>
            </a:r>
            <a:endParaRPr kumimoji="0" lang="zh-CN" altLang="en-US" sz="28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文本框 2"/>
          <p:cNvSpPr txBox="1"/>
          <p:nvPr/>
        </p:nvSpPr>
        <p:spPr>
          <a:xfrm>
            <a:off x="2316163" y="2298700"/>
            <a:ext cx="949325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6000" dirty="0">
                <a:latin typeface="Arial" panose="020B0604020202020204" pitchFamily="34" charset="0"/>
              </a:rPr>
              <a:t> </a:t>
            </a:r>
            <a:r>
              <a:rPr lang="zh-CN" altLang="en-US" sz="6000" dirty="0">
                <a:latin typeface="Arial" panose="020B0604020202020204" pitchFamily="34" charset="0"/>
              </a:rPr>
              <a:t>→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4102" name="文本框 3"/>
          <p:cNvSpPr txBox="1"/>
          <p:nvPr/>
        </p:nvSpPr>
        <p:spPr>
          <a:xfrm>
            <a:off x="5778500" y="3222625"/>
            <a:ext cx="86995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dirty="0">
                <a:latin typeface="Arial" panose="020B0604020202020204" pitchFamily="34" charset="0"/>
                <a:sym typeface="宋体" panose="02010600030101010101" pitchFamily="2" charset="-122"/>
              </a:rPr>
              <a:t>→</a:t>
            </a:r>
            <a:endParaRPr lang="zh-CN" altLang="en-US" sz="6000" dirty="0"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103" name="文本框 4"/>
          <p:cNvSpPr txBox="1"/>
          <p:nvPr/>
        </p:nvSpPr>
        <p:spPr>
          <a:xfrm>
            <a:off x="6804660" y="2924810"/>
            <a:ext cx="1623695" cy="22498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eaLnBrk="1" hangingPunct="1"/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学校社会科学处</a:t>
            </a:r>
            <a:endParaRPr lang="zh-CN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zh-CN" altLang="zh-CN" sz="1400" dirty="0">
                <a:latin typeface="仿宋" panose="02010609060101010101" pitchFamily="49" charset="-122"/>
                <a:ea typeface="仿宋" panose="02010609060101010101" pitchFamily="49" charset="-122"/>
              </a:rPr>
              <a:t>审核盖章</a:t>
            </a:r>
            <a:endParaRPr lang="zh-CN" altLang="zh-CN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endParaRPr lang="zh-CN" altLang="zh-CN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社会科学处报江苏省教育厅</a:t>
            </a:r>
            <a:r>
              <a:rPr lang="zh-CN" altLang="zh-CN" sz="1400" dirty="0">
                <a:latin typeface="仿宋" panose="02010609060101010101" pitchFamily="49" charset="-122"/>
                <a:ea typeface="仿宋" panose="02010609060101010101" pitchFamily="49" charset="-122"/>
              </a:rPr>
              <a:t>审核盖章</a:t>
            </a:r>
            <a:endParaRPr lang="zh-CN" altLang="zh-CN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endParaRPr lang="zh-CN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教育部社科司</a:t>
            </a:r>
            <a:endParaRPr lang="zh-CN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zh-CN" altLang="zh-CN" sz="1400" dirty="0">
                <a:latin typeface="仿宋" panose="02010609060101010101" pitchFamily="49" charset="-122"/>
                <a:ea typeface="仿宋" panose="02010609060101010101" pitchFamily="49" charset="-122"/>
              </a:rPr>
              <a:t>审核办理结项</a:t>
            </a:r>
            <a:endParaRPr lang="zh-CN" altLang="zh-CN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endParaRPr lang="zh-CN" altLang="zh-CN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3073"/>
          <p:cNvSpPr>
            <a:spLocks noGrp="1"/>
          </p:cNvSpPr>
          <p:nvPr>
            <p:ph type="ctrTitle"/>
          </p:nvPr>
        </p:nvSpPr>
        <p:spPr>
          <a:xfrm>
            <a:off x="611188" y="2060575"/>
            <a:ext cx="7678737" cy="3451225"/>
          </a:xfrm>
          <a:ln/>
        </p:spPr>
        <p:txBody>
          <a:bodyPr vert="horz" wrap="square" lIns="91440" tIns="45720" rIns="91440" bIns="45720" anchor="ctr" anchorCtr="0"/>
          <a:p>
            <a:pPr algn="l" eaLnBrk="1" hangingPunct="1">
              <a:buClrTx/>
              <a:buSzTx/>
              <a:buFontTx/>
            </a:pPr>
            <a:r>
              <a:rPr lang="zh-CN" altLang="en-US" sz="2000" kern="1200" dirty="0">
                <a:latin typeface="仿宋_GB2312" charset="-122"/>
                <a:ea typeface="仿宋_GB2312" charset="-122"/>
                <a:cs typeface="+mj-cs"/>
              </a:rPr>
              <a:t>（1）专著类成果已正式出版；</a:t>
            </a:r>
            <a:br>
              <a:rPr lang="zh-CN" altLang="en-US" sz="2000" kern="1200" dirty="0">
                <a:latin typeface="仿宋_GB2312" charset="-122"/>
                <a:ea typeface="仿宋_GB2312" charset="-122"/>
                <a:cs typeface="+mj-cs"/>
              </a:rPr>
            </a:br>
            <a:r>
              <a:rPr lang="zh-CN" altLang="en-US" sz="2000" kern="1200" dirty="0">
                <a:latin typeface="仿宋_GB2312" charset="-122"/>
                <a:ea typeface="仿宋_GB2312" charset="-122"/>
                <a:cs typeface="+mj-cs"/>
              </a:rPr>
              <a:t>（2）在SSCI、A＆HCI等国际索引期刊及CSSCI来源期刊发表论文2篇以上；</a:t>
            </a:r>
            <a:br>
              <a:rPr lang="zh-CN" altLang="en-US" sz="2000" kern="1200" dirty="0">
                <a:latin typeface="仿宋_GB2312" charset="-122"/>
                <a:ea typeface="仿宋_GB2312" charset="-122"/>
                <a:cs typeface="+mj-cs"/>
              </a:rPr>
            </a:br>
            <a:r>
              <a:rPr lang="zh-CN" altLang="en-US" sz="2000" kern="1200" dirty="0">
                <a:latin typeface="仿宋_GB2312" charset="-122"/>
                <a:ea typeface="仿宋_GB2312" charset="-122"/>
                <a:cs typeface="+mj-cs"/>
              </a:rPr>
              <a:t>（3）成果获得国家级、省部级奖励或国家一级行业学会三等奖以上奖励；</a:t>
            </a:r>
            <a:br>
              <a:rPr lang="zh-CN" altLang="en-US" sz="2000" kern="1200" dirty="0">
                <a:latin typeface="仿宋_GB2312" charset="-122"/>
                <a:ea typeface="仿宋_GB2312" charset="-122"/>
                <a:cs typeface="+mj-cs"/>
              </a:rPr>
            </a:br>
            <a:r>
              <a:rPr lang="zh-CN" altLang="en-US" sz="2000" kern="1200" dirty="0">
                <a:latin typeface="仿宋_GB2312" charset="-122"/>
                <a:ea typeface="仿宋_GB2312" charset="-122"/>
                <a:cs typeface="+mj-cs"/>
              </a:rPr>
              <a:t>（4）研究咨询报告提出的理论观点、政策建议等被地（市）级以上党政领导机关或大型企事业单位采纳并取得实际效果；</a:t>
            </a:r>
            <a:br>
              <a:rPr lang="zh-CN" altLang="en-US" sz="2000" kern="1200" dirty="0">
                <a:latin typeface="仿宋_GB2312" charset="-122"/>
                <a:ea typeface="仿宋_GB2312" charset="-122"/>
                <a:cs typeface="+mj-cs"/>
              </a:rPr>
            </a:br>
            <a:r>
              <a:rPr lang="zh-CN" altLang="en-US" sz="2000" kern="1200" dirty="0">
                <a:latin typeface="仿宋_GB2312" charset="-122"/>
                <a:ea typeface="仿宋_GB2312" charset="-122"/>
                <a:cs typeface="+mj-cs"/>
              </a:rPr>
              <a:t>（5）成果涉及党和国家机密不宜公开，而质量和水平已得到有关部门认可。</a:t>
            </a:r>
            <a:endParaRPr lang="zh-CN" altLang="en-US" sz="2000" kern="1200" dirty="0">
              <a:latin typeface="仿宋_GB2312" charset="-122"/>
              <a:ea typeface="仿宋_GB2312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6465" y="630555"/>
            <a:ext cx="7245985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教育部项目完成《申请评审书》约定的研究任务，研究成果标注“教育部人文社会科学研究××项目资助”字样，且符合下列情形之一者，可申请免予鉴定：</a:t>
            </a:r>
            <a:endParaRPr kumimoji="0" lang="zh-CN" altLang="en-US" sz="24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TBhMjI5YTY3ZWM5NGE3MjY3NzFlN2M5MTI1ZmQ5NG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1036</Words>
  <Application>WPS 演示</Application>
  <PresentationFormat>全屏显示(4:3)</PresentationFormat>
  <Paragraphs>54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Arial</vt:lpstr>
      <vt:lpstr>宋体</vt:lpstr>
      <vt:lpstr>Wingdings</vt:lpstr>
      <vt:lpstr>等线</vt:lpstr>
      <vt:lpstr>仿宋</vt:lpstr>
      <vt:lpstr>仿宋_GB2312</vt:lpstr>
      <vt:lpstr>微软雅黑</vt:lpstr>
      <vt:lpstr>Arial Unicode MS</vt:lpstr>
      <vt:lpstr>Calibri</vt:lpstr>
      <vt:lpstr>方正姚体</vt:lpstr>
      <vt:lpstr>方正舒体</vt:lpstr>
      <vt:lpstr>楷体</vt:lpstr>
      <vt:lpstr>Malgun Gothic</vt:lpstr>
      <vt:lpstr>MS PGothic</vt:lpstr>
      <vt:lpstr>隶书</vt:lpstr>
      <vt:lpstr>Microsoft JhengHei UI</vt:lpstr>
      <vt:lpstr>MingLiU_HKSCS-ExtB</vt:lpstr>
      <vt:lpstr>Yu Gothic UI Semilight</vt:lpstr>
      <vt:lpstr>华文楷体</vt:lpstr>
      <vt:lpstr>等线 Light</vt:lpstr>
      <vt:lpstr>方正小标宋简体</vt:lpstr>
      <vt:lpstr>默认设计模板</vt:lpstr>
      <vt:lpstr>1_默认设计模板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线上提交结项材料  项目负责人登录社科网“项目中后期管理系统”，按系统提示与要求，在线填报相关模板文件，上传成果电子版附件后，可由系统生成终结报告书PDF文件。（注：中期检查填入的中期成果可自动带入项目成果，无需重复填写，项目负责人可对其指定是否标志性成果和重新排序）</dc:title>
  <dc:creator>lenovo</dc:creator>
  <cp:lastModifiedBy>蘅芜一梦</cp:lastModifiedBy>
  <cp:revision>5</cp:revision>
  <dcterms:created xsi:type="dcterms:W3CDTF">2020-12-03T03:31:36Z</dcterms:created>
  <dcterms:modified xsi:type="dcterms:W3CDTF">2023-07-27T13:00:40Z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0A3E9EE5E71440C596825DF3822C8299_12</vt:lpwstr>
  </property>
</Properties>
</file>